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1041" r:id="rId2"/>
    <p:sldId id="1149" r:id="rId3"/>
    <p:sldId id="1424" r:id="rId4"/>
    <p:sldId id="1426" r:id="rId5"/>
    <p:sldId id="1427" r:id="rId6"/>
    <p:sldId id="1425" r:id="rId7"/>
    <p:sldId id="1423" r:id="rId8"/>
    <p:sldId id="1418" r:id="rId9"/>
    <p:sldId id="1419" r:id="rId10"/>
    <p:sldId id="1420" r:id="rId11"/>
    <p:sldId id="1421" r:id="rId12"/>
    <p:sldId id="1422" r:id="rId13"/>
    <p:sldId id="1031" r:id="rId14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Kibeom Lee" initials="W사" lastIdx="31" clrIdx="0">
    <p:extLst>
      <p:ext uri="{19B8F6BF-5375-455C-9EA6-DF929625EA0E}">
        <p15:presenceInfo xmlns:p15="http://schemas.microsoft.com/office/powerpoint/2012/main" userId="Kibeom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D7"/>
    <a:srgbClr val="8D1EFF"/>
    <a:srgbClr val="AB59FF"/>
    <a:srgbClr val="2500C0"/>
    <a:srgbClr val="00FF00"/>
    <a:srgbClr val="9E759A"/>
    <a:srgbClr val="00CCBC"/>
    <a:srgbClr val="E5F5FF"/>
    <a:srgbClr val="E6E6E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81" autoAdjust="0"/>
    <p:restoredTop sz="96323" autoAdjust="0"/>
  </p:normalViewPr>
  <p:slideViewPr>
    <p:cSldViewPr>
      <p:cViewPr>
        <p:scale>
          <a:sx n="100" d="100"/>
          <a:sy n="100" d="100"/>
        </p:scale>
        <p:origin x="432" y="14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208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4854" tIns="47428" rIns="94854" bIns="4742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4854" tIns="47428" rIns="94854" bIns="47428" rtlCol="0"/>
          <a:lstStyle>
            <a:lvl1pPr algn="r">
              <a:defRPr sz="1300"/>
            </a:lvl1pPr>
          </a:lstStyle>
          <a:p>
            <a:fld id="{70445267-37A8-409C-A7A2-B6FC267663C9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1363"/>
            <a:ext cx="6570663" cy="36972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4" tIns="47428" rIns="94854" bIns="474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4854" tIns="47428" rIns="94854" bIns="474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286"/>
            <a:ext cx="2918830" cy="493316"/>
          </a:xfrm>
          <a:prstGeom prst="rect">
            <a:avLst/>
          </a:prstGeom>
        </p:spPr>
        <p:txBody>
          <a:bodyPr vert="horz" lIns="94854" tIns="47428" rIns="94854" bIns="4742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5" y="9371286"/>
            <a:ext cx="2918830" cy="493316"/>
          </a:xfrm>
          <a:prstGeom prst="rect">
            <a:avLst/>
          </a:prstGeom>
        </p:spPr>
        <p:txBody>
          <a:bodyPr vert="horz" lIns="94854" tIns="47428" rIns="94854" bIns="47428" rtlCol="0" anchor="b"/>
          <a:lstStyle>
            <a:lvl1pPr algn="r">
              <a:defRPr sz="1300"/>
            </a:lvl1pPr>
          </a:lstStyle>
          <a:p>
            <a:fld id="{9D959DF9-F276-435B-9417-BAAD35059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9CB7A-3A49-2A33-F48E-151FB0790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7AAC85-7E04-6BB6-2335-4648B8F8D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C1206A-EFEE-B390-A3E4-ABA360C11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220CEF-E1E0-6573-575A-1C6257F02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2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DB6FE-DCC3-B045-F4D6-F47D194B4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55F5E1-7A0B-7635-7A7A-C566B80C3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65914E-0322-2C1E-0A9F-055B7FF81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CA99E-EF1E-A68E-E3BD-FB0AA9985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47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5B8F3-5528-FC01-E5ED-411F93AC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AD2A9F-B06E-3B6F-B917-38959106B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957EE6-3BEB-E93C-18AB-D54D5D4D9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5DAA2-2436-D611-29BD-6D88516DF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99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35A9B-5F1E-47BD-D132-B58B7876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EF4CB5-C8D0-0999-B5D7-772353A0F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113C8-F975-BEF2-9BA5-9CB96F186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A0800-3435-A86C-2D33-C32DDCFB6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B0DA9-E69F-ADBE-8DA5-5815F867B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A6EC76-426E-70E7-3BB1-B5CDE5A3B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7FA892-AE11-8EB8-590D-5AFD2DC64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67A696-71DB-BD7C-5620-2CB22BF99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26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8C9FC-8D05-726B-2EB0-8B0C220BE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9D82F0-020E-6644-BCBE-31FAA3C0B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EFACA6-B10A-29BC-4CDD-17F4F1D9E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90218-1665-B512-01CF-9E7E7A135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39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CCDC1-FC81-40BC-D289-0BED9545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F6F59B-AD92-168F-0251-40A02EC86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073F22-66DE-F714-8329-7C81B4C75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4DFEC8-32D4-BA87-F29D-EB255068E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63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E72-ABD5-EE97-89F0-BD2FED71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BA9A41-532C-E9F2-DAE2-605BB33E3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6E283B-93DD-EF62-D20E-BCE37D388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702338-51A1-0DD9-8501-93A446E36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4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EB043-BE63-7E33-1A8C-2C3857EA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7739C6-9A87-28F4-7F9B-CD5DB47E1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FFA9B9-43DD-EBC7-8148-5D1B3439E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D5C1A-2594-033A-FA8D-645FBFED9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59DF9-F276-435B-9417-BAAD350591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9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2E8A1D-DFCB-45CF-EE3C-C5F7B99EA6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32" r="254"/>
          <a:stretch/>
        </p:blipFill>
        <p:spPr>
          <a:xfrm>
            <a:off x="0" y="-1"/>
            <a:ext cx="12191999" cy="5695971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80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2"/>
          <p:cNvSpPr>
            <a:spLocks noChangeArrowheads="1"/>
          </p:cNvSpPr>
          <p:nvPr userDrawn="1"/>
        </p:nvSpPr>
        <p:spPr bwMode="auto">
          <a:xfrm>
            <a:off x="1" y="8905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0">
              <a:solidFill>
                <a:prstClr val="black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B897E2-78C1-7AA4-E970-1C8965FC3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" r="14571" b="5908"/>
          <a:stretch/>
        </p:blipFill>
        <p:spPr>
          <a:xfrm>
            <a:off x="0" y="4381441"/>
            <a:ext cx="12191999" cy="2476560"/>
          </a:xfrm>
          <a:prstGeom prst="rect">
            <a:avLst/>
          </a:prstGeom>
        </p:spPr>
      </p:pic>
      <p:sp>
        <p:nvSpPr>
          <p:cNvPr id="20" name="Copyright ⓒ MORAI Inc. 2018 All rights reserved">
            <a:extLst>
              <a:ext uri="{FF2B5EF4-FFF2-40B4-BE49-F238E27FC236}">
                <a16:creationId xmlns:a16="http://schemas.microsoft.com/office/drawing/2014/main" id="{4409D4DB-86DB-F647-883A-1515659E7502}"/>
              </a:ext>
            </a:extLst>
          </p:cNvPr>
          <p:cNvSpPr txBox="1"/>
          <p:nvPr userDrawn="1"/>
        </p:nvSpPr>
        <p:spPr>
          <a:xfrm>
            <a:off x="425401" y="6590979"/>
            <a:ext cx="1942840" cy="1077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algn="l">
              <a:defRPr sz="1200" b="0"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Copyright ⓒ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2023 AMSL.</a:t>
            </a:r>
            <a:r>
              <a:rPr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All rights reserved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sz="7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370028" y="6073084"/>
            <a:ext cx="2801540" cy="543564"/>
            <a:chOff x="370028" y="6222722"/>
            <a:chExt cx="2030296" cy="3939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B7D457F-C2E2-5569-BA7D-B2FDFF135C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26" r="2137" b="4982"/>
            <a:stretch/>
          </p:blipFill>
          <p:spPr>
            <a:xfrm>
              <a:off x="1430837" y="6256582"/>
              <a:ext cx="969487" cy="30478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098E7C-35DD-2F14-9E34-20827539A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28" y="6222722"/>
              <a:ext cx="1051093" cy="393925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54F44D4-5773-7512-B458-68C9AC92D26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645441"/>
            <a:ext cx="6637715" cy="40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0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990600"/>
            <a:ext cx="11684000" cy="5410200"/>
          </a:xfrm>
        </p:spPr>
        <p:txBody>
          <a:bodyPr>
            <a:normAutofit/>
          </a:bodyPr>
          <a:lstStyle>
            <a:lvl1pPr marL="468630" indent="-400050">
              <a:buFont typeface="+mj-lt"/>
              <a:buAutoNum type="romanUcPeriod"/>
              <a:defRPr sz="1800"/>
            </a:lvl1pPr>
            <a:lvl2pPr marL="640080" indent="-274320">
              <a:buFont typeface="Arial" panose="020B0604020202020204" pitchFamily="34" charset="0"/>
              <a:buChar char="•"/>
              <a:defRPr sz="1600"/>
            </a:lvl2pPr>
            <a:lvl3pPr marL="914400" indent="-228600">
              <a:buFont typeface="Wingdings" panose="05000000000000000000" pitchFamily="2" charset="2"/>
              <a:buChar char="ü"/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12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7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>
            <a:extLst>
              <a:ext uri="{FF2B5EF4-FFF2-40B4-BE49-F238E27FC236}">
                <a16:creationId xmlns:a16="http://schemas.microsoft.com/office/drawing/2014/main" id="{07FB834F-C0B3-4712-9DB9-F90B3630E0F5}"/>
              </a:ext>
            </a:extLst>
          </p:cNvPr>
          <p:cNvSpPr txBox="1">
            <a:spLocks/>
          </p:cNvSpPr>
          <p:nvPr userDrawn="1"/>
        </p:nvSpPr>
        <p:spPr>
          <a:xfrm>
            <a:off x="914400" y="688038"/>
            <a:ext cx="9956800" cy="52387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>
                <a:solidFill>
                  <a:schemeClr val="bg1"/>
                </a:solidFill>
                <a:latin typeface="+mn-lt"/>
              </a:rPr>
              <a:t>Future Mobility</a:t>
            </a:r>
            <a:endParaRPr lang="ko-KR" alt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D7C32-87A5-49B4-9D5A-D113580FD07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5F5FA0-6387-AE68-FACB-E63877A0D2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56" y="6211780"/>
            <a:ext cx="4418416" cy="480002"/>
          </a:xfrm>
          <a:prstGeom prst="rect">
            <a:avLst/>
          </a:prstGeom>
        </p:spPr>
      </p:pic>
      <p:pic>
        <p:nvPicPr>
          <p:cNvPr id="11" name="그림 10" descr="자동차이(가) 표시된 사진&#10;&#10;자동 생성된 설명">
            <a:extLst>
              <a:ext uri="{FF2B5EF4-FFF2-40B4-BE49-F238E27FC236}">
                <a16:creationId xmlns:a16="http://schemas.microsoft.com/office/drawing/2014/main" id="{BF8A12F8-6E88-CAB3-D3FF-8D174F58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01" y="4268798"/>
            <a:ext cx="3147503" cy="24229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274320">
              <a:buFont typeface="Wingdings" panose="05000000000000000000" pitchFamily="2" charset="2"/>
              <a:buChar char="l"/>
              <a:defRPr sz="1800"/>
            </a:lvl1pPr>
            <a:lvl2pPr marL="640080" indent="-274320">
              <a:buSzPct val="120000"/>
              <a:buFont typeface="Calibri" panose="020F0502020204030204" pitchFamily="34" charset="0"/>
              <a:buChar char="­"/>
              <a:defRPr sz="1600"/>
            </a:lvl2pPr>
            <a:lvl3pPr marL="914400" indent="-228600">
              <a:buSzPct val="120000"/>
              <a:buFont typeface="Wingdings" panose="05000000000000000000" pitchFamily="2" charset="2"/>
              <a:buChar char="§"/>
              <a:defRPr sz="1400"/>
            </a:lvl3pPr>
            <a:lvl4pPr marL="1124712" indent="-228600">
              <a:buSzPct val="120000"/>
              <a:buFont typeface="Arial" panose="020B0604020202020204" pitchFamily="34" charset="0"/>
              <a:buChar char="•"/>
              <a:defRPr sz="1200"/>
            </a:lvl4pPr>
            <a:lvl5pPr marL="1325880" indent="-228600">
              <a:buSzPct val="50000"/>
              <a:buFont typeface="Wingdings" panose="05000000000000000000" pitchFamily="2" charset="2"/>
              <a:buChar char="u"/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3011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7">
            <a:extLst>
              <a:ext uri="{FF2B5EF4-FFF2-40B4-BE49-F238E27FC236}">
                <a16:creationId xmlns:a16="http://schemas.microsoft.com/office/drawing/2014/main" id="{1953C2B2-36BB-41C0-A1FC-9E83E2F3069B}"/>
              </a:ext>
            </a:extLst>
          </p:cNvPr>
          <p:cNvSpPr/>
          <p:nvPr userDrawn="1"/>
        </p:nvSpPr>
        <p:spPr>
          <a:xfrm>
            <a:off x="1" y="-129040"/>
            <a:ext cx="12223044" cy="6987040"/>
          </a:xfrm>
          <a:custGeom>
            <a:avLst/>
            <a:gdLst>
              <a:gd name="connsiteX0" fmla="*/ 0 w 9144000"/>
              <a:gd name="connsiteY0" fmla="*/ 0 h 3125230"/>
              <a:gd name="connsiteX1" fmla="*/ 9144000 w 9144000"/>
              <a:gd name="connsiteY1" fmla="*/ 0 h 3125230"/>
              <a:gd name="connsiteX2" fmla="*/ 9144000 w 9144000"/>
              <a:gd name="connsiteY2" fmla="*/ 3125230 h 3125230"/>
              <a:gd name="connsiteX3" fmla="*/ 0 w 9144000"/>
              <a:gd name="connsiteY3" fmla="*/ 3125230 h 3125230"/>
              <a:gd name="connsiteX4" fmla="*/ 0 w 9144000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227764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0 w 9160933"/>
              <a:gd name="connsiteY0" fmla="*/ 0 h 3125230"/>
              <a:gd name="connsiteX1" fmla="*/ 9144000 w 9160933"/>
              <a:gd name="connsiteY1" fmla="*/ 0 h 3125230"/>
              <a:gd name="connsiteX2" fmla="*/ 9160933 w 9160933"/>
              <a:gd name="connsiteY2" fmla="*/ 2043732 h 3125230"/>
              <a:gd name="connsiteX3" fmla="*/ 0 w 9160933"/>
              <a:gd name="connsiteY3" fmla="*/ 3125230 h 3125230"/>
              <a:gd name="connsiteX4" fmla="*/ 0 w 9160933"/>
              <a:gd name="connsiteY4" fmla="*/ 0 h 3125230"/>
              <a:gd name="connsiteX0" fmla="*/ 19050 w 9179983"/>
              <a:gd name="connsiteY0" fmla="*/ 0 h 2953793"/>
              <a:gd name="connsiteX1" fmla="*/ 9163050 w 9179983"/>
              <a:gd name="connsiteY1" fmla="*/ 0 h 2953793"/>
              <a:gd name="connsiteX2" fmla="*/ 9179983 w 9179983"/>
              <a:gd name="connsiteY2" fmla="*/ 2043732 h 2953793"/>
              <a:gd name="connsiteX3" fmla="*/ 0 w 9179983"/>
              <a:gd name="connsiteY3" fmla="*/ 2953793 h 2953793"/>
              <a:gd name="connsiteX4" fmla="*/ 19050 w 9179983"/>
              <a:gd name="connsiteY4" fmla="*/ 0 h 2953793"/>
              <a:gd name="connsiteX0" fmla="*/ 0 w 9160933"/>
              <a:gd name="connsiteY0" fmla="*/ 0 h 2912412"/>
              <a:gd name="connsiteX1" fmla="*/ 9144000 w 9160933"/>
              <a:gd name="connsiteY1" fmla="*/ 0 h 2912412"/>
              <a:gd name="connsiteX2" fmla="*/ 9160933 w 9160933"/>
              <a:gd name="connsiteY2" fmla="*/ 2043732 h 2912412"/>
              <a:gd name="connsiteX3" fmla="*/ 0 w 9160933"/>
              <a:gd name="connsiteY3" fmla="*/ 2912412 h 2912412"/>
              <a:gd name="connsiteX4" fmla="*/ 0 w 9160933"/>
              <a:gd name="connsiteY4" fmla="*/ 0 h 2912412"/>
              <a:gd name="connsiteX0" fmla="*/ 0 w 9160933"/>
              <a:gd name="connsiteY0" fmla="*/ 0 h 2743931"/>
              <a:gd name="connsiteX1" fmla="*/ 9144000 w 9160933"/>
              <a:gd name="connsiteY1" fmla="*/ 0 h 2743931"/>
              <a:gd name="connsiteX2" fmla="*/ 9160933 w 9160933"/>
              <a:gd name="connsiteY2" fmla="*/ 2043732 h 2743931"/>
              <a:gd name="connsiteX3" fmla="*/ 0 w 9160933"/>
              <a:gd name="connsiteY3" fmla="*/ 2743931 h 2743931"/>
              <a:gd name="connsiteX4" fmla="*/ 0 w 9160933"/>
              <a:gd name="connsiteY4" fmla="*/ 0 h 2743931"/>
              <a:gd name="connsiteX0" fmla="*/ 0 w 9167283"/>
              <a:gd name="connsiteY0" fmla="*/ 0 h 2743931"/>
              <a:gd name="connsiteX1" fmla="*/ 9144000 w 9167283"/>
              <a:gd name="connsiteY1" fmla="*/ 0 h 2743931"/>
              <a:gd name="connsiteX2" fmla="*/ 9167283 w 9167283"/>
              <a:gd name="connsiteY2" fmla="*/ 2099893 h 2743931"/>
              <a:gd name="connsiteX3" fmla="*/ 0 w 9167283"/>
              <a:gd name="connsiteY3" fmla="*/ 2743931 h 2743931"/>
              <a:gd name="connsiteX4" fmla="*/ 0 w 9167283"/>
              <a:gd name="connsiteY4" fmla="*/ 0 h 274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7283" h="2743931">
                <a:moveTo>
                  <a:pt x="0" y="0"/>
                </a:moveTo>
                <a:lnTo>
                  <a:pt x="9144000" y="0"/>
                </a:lnTo>
                <a:lnTo>
                  <a:pt x="9167283" y="2099893"/>
                </a:lnTo>
                <a:lnTo>
                  <a:pt x="0" y="2743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4000">
                <a:srgbClr val="00B1B0"/>
              </a:gs>
              <a:gs pos="89000">
                <a:srgbClr val="0195A3"/>
              </a:gs>
              <a:gs pos="73000">
                <a:srgbClr val="016A8F"/>
              </a:gs>
              <a:gs pos="0">
                <a:srgbClr val="02005E"/>
              </a:gs>
              <a:gs pos="100000">
                <a:srgbClr val="00CCBC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C79C0-0B1B-4928-A7A8-238EB771B1DC}"/>
              </a:ext>
            </a:extLst>
          </p:cNvPr>
          <p:cNvSpPr/>
          <p:nvPr userDrawn="1"/>
        </p:nvSpPr>
        <p:spPr>
          <a:xfrm>
            <a:off x="555976" y="536755"/>
            <a:ext cx="11229624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b="1" dirty="0">
                <a:ln w="0"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 Your Safe and Convenient Autonomous Mobility Life!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72F0-E870-42D7-BECB-FD5475B0C5F6}"/>
              </a:ext>
            </a:extLst>
          </p:cNvPr>
          <p:cNvSpPr/>
          <p:nvPr userDrawn="1"/>
        </p:nvSpPr>
        <p:spPr>
          <a:xfrm>
            <a:off x="673630" y="1983466"/>
            <a:ext cx="3576637" cy="4350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ko-KR" sz="2000" b="1" dirty="0">
                <a:solidFill>
                  <a:srgbClr val="00CCB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questions?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9341A2-8AB9-426C-84B9-519F454DFAFF}"/>
              </a:ext>
            </a:extLst>
          </p:cNvPr>
          <p:cNvCxnSpPr>
            <a:cxnSpLocks/>
          </p:cNvCxnSpPr>
          <p:nvPr userDrawn="1"/>
        </p:nvCxnSpPr>
        <p:spPr>
          <a:xfrm>
            <a:off x="710304" y="1371600"/>
            <a:ext cx="7417697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9CBE29-4571-4AE6-A118-25E621BC5B4A}"/>
              </a:ext>
            </a:extLst>
          </p:cNvPr>
          <p:cNvSpPr/>
          <p:nvPr userDrawn="1"/>
        </p:nvSpPr>
        <p:spPr>
          <a:xfrm>
            <a:off x="673629" y="2723976"/>
            <a:ext cx="2327240" cy="4916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jaeseungyoo@gachon.ac.kr</a:t>
            </a:r>
          </a:p>
          <a:p>
            <a:pPr>
              <a:lnSpc>
                <a:spcPct val="120000"/>
              </a:lnSpc>
            </a:pPr>
            <a:r>
              <a:rPr lang="en-US" altLang="ko-KR" sz="1400" b="1" u="sng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amsl.gachon.ac.kr</a:t>
            </a:r>
          </a:p>
        </p:txBody>
      </p:sp>
      <p:pic>
        <p:nvPicPr>
          <p:cNvPr id="9" name="그림 8" descr="자동차, 지붕이(가) 표시된 사진&#10;&#10;자동 생성된 설명">
            <a:extLst>
              <a:ext uri="{FF2B5EF4-FFF2-40B4-BE49-F238E27FC236}">
                <a16:creationId xmlns:a16="http://schemas.microsoft.com/office/drawing/2014/main" id="{793797EE-DE09-BC19-F0ED-B511477C1B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226190"/>
            <a:ext cx="6212825" cy="3708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0108"/>
            <a:ext cx="2485987" cy="8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E03BB0-EF09-4F0D-927B-B0D763C0F573}"/>
              </a:ext>
            </a:extLst>
          </p:cNvPr>
          <p:cNvSpPr/>
          <p:nvPr userDrawn="1"/>
        </p:nvSpPr>
        <p:spPr>
          <a:xfrm rot="10800000">
            <a:off x="0" y="-1"/>
            <a:ext cx="12192000" cy="532002"/>
          </a:xfrm>
          <a:prstGeom prst="rect">
            <a:avLst/>
          </a:prstGeom>
          <a:solidFill>
            <a:srgbClr val="020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45571"/>
            <a:ext cx="11684000" cy="4267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55320"/>
            <a:ext cx="11684000" cy="57454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3995" y="6533644"/>
            <a:ext cx="1625600" cy="181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0CE7E0-1FA1-4E34-BAA6-EF967A4A0994}"/>
              </a:ext>
            </a:extLst>
          </p:cNvPr>
          <p:cNvSpPr/>
          <p:nvPr userDrawn="1"/>
        </p:nvSpPr>
        <p:spPr>
          <a:xfrm rot="10800000">
            <a:off x="0" y="6758940"/>
            <a:ext cx="12192000" cy="99060"/>
          </a:xfrm>
          <a:prstGeom prst="rect">
            <a:avLst/>
          </a:prstGeom>
          <a:gradFill flip="none" rotWithShape="1">
            <a:gsLst>
              <a:gs pos="63000">
                <a:srgbClr val="016A8F"/>
              </a:gs>
              <a:gs pos="100000">
                <a:srgbClr val="02005E"/>
              </a:gs>
              <a:gs pos="0">
                <a:srgbClr val="00CC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218" y="-181956"/>
            <a:ext cx="2485987" cy="896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F4669A-97C8-42A3-9FD4-81DC851CD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6" r="2137" b="4982"/>
          <a:stretch/>
        </p:blipFill>
        <p:spPr>
          <a:xfrm>
            <a:off x="75529" y="6311633"/>
            <a:ext cx="1271587" cy="3997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63" r:id="rId3"/>
    <p:sldLayoutId id="2147483662" r:id="rId4"/>
    <p:sldLayoutId id="2147483677" r:id="rId5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rgbClr val="00CCBC"/>
          </a:solidFill>
          <a:latin typeface="Calibri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ts val="600"/>
        </a:spcBef>
        <a:spcAft>
          <a:spcPts val="600"/>
        </a:spcAft>
        <a:buClr>
          <a:srgbClr val="00CCBC"/>
        </a:buClr>
        <a:buSzPct val="100000"/>
        <a:buFont typeface="Wingdings" panose="05000000000000000000" pitchFamily="2" charset="2"/>
        <a:buChar char="l"/>
        <a:defRPr sz="18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alibri" pitchFamily="34" charset="0"/>
        <a:buChar char="‒"/>
        <a:defRPr sz="16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Ø"/>
        <a:defRPr sz="14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Wingdings" pitchFamily="2" charset="2"/>
        <a:buChar char="q"/>
        <a:defRPr sz="1200" b="1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rgbClr val="00CCBC"/>
        </a:buClr>
        <a:buSzPct val="76000"/>
        <a:buFont typeface="Courier New" pitchFamily="49" charset="0"/>
        <a:buChar char="o"/>
        <a:defRPr sz="1100" b="1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microsoft.com/office/2007/relationships/media" Target="../media/media3.mp4"/><Relationship Id="rId7" Type="http://schemas.openxmlformats.org/officeDocument/2006/relationships/image" Target="../media/image5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6.png"/><Relationship Id="rId4" Type="http://schemas.openxmlformats.org/officeDocument/2006/relationships/video" Target="../media/media3.mp4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3.png"/><Relationship Id="rId15" Type="http://schemas.openxmlformats.org/officeDocument/2006/relationships/image" Target="../media/image38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.xlsm"/><Relationship Id="rId3" Type="http://schemas.openxmlformats.org/officeDocument/2006/relationships/image" Target="../media/image48.png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55B75EE-F235-F3DF-667F-008DECFB53E8}"/>
              </a:ext>
            </a:extLst>
          </p:cNvPr>
          <p:cNvSpPr/>
          <p:nvPr/>
        </p:nvSpPr>
        <p:spPr>
          <a:xfrm>
            <a:off x="676684" y="415523"/>
            <a:ext cx="10905715" cy="1570110"/>
          </a:xfrm>
          <a:prstGeom prst="rect">
            <a:avLst/>
          </a:prstGeom>
        </p:spPr>
        <p:txBody>
          <a:bodyPr wrap="square" lIns="36000" rIns="3600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[XR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합성전장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 2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실무회의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4000"/>
              </a:lnSpc>
            </a:pP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4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차량 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다이나믹스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정합성 검증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00CE9E-6839-5CCA-04FE-EF0E4AD960AA}"/>
              </a:ext>
            </a:extLst>
          </p:cNvPr>
          <p:cNvCxnSpPr>
            <a:cxnSpLocks/>
          </p:cNvCxnSpPr>
          <p:nvPr/>
        </p:nvCxnSpPr>
        <p:spPr>
          <a:xfrm>
            <a:off x="685800" y="2017157"/>
            <a:ext cx="5563273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00CCBC"/>
                </a:gs>
                <a:gs pos="100000">
                  <a:srgbClr val="00CCBC">
                    <a:alpha val="0"/>
                  </a:srgbClr>
                </a:gs>
              </a:gsLst>
              <a:lin ang="0" scaled="1"/>
              <a:tileRect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78C5A8-89E3-FCB8-2DB9-2EE0E541A21C}"/>
              </a:ext>
            </a:extLst>
          </p:cNvPr>
          <p:cNvGrpSpPr/>
          <p:nvPr/>
        </p:nvGrpSpPr>
        <p:grpSpPr>
          <a:xfrm>
            <a:off x="676685" y="2897024"/>
            <a:ext cx="3385210" cy="2005270"/>
            <a:chOff x="504563" y="1916758"/>
            <a:chExt cx="3385210" cy="200527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B2AAE7-37D7-75FF-7FD5-5B0CAB423436}"/>
                </a:ext>
              </a:extLst>
            </p:cNvPr>
            <p:cNvSpPr/>
            <p:nvPr/>
          </p:nvSpPr>
          <p:spPr>
            <a:xfrm>
              <a:off x="505223" y="2255573"/>
              <a:ext cx="2701180" cy="42941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유재승  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Jaeseung Yu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831C54-B7A1-899B-092B-32B4FF146190}"/>
                </a:ext>
              </a:extLst>
            </p:cNvPr>
            <p:cNvSpPr/>
            <p:nvPr/>
          </p:nvSpPr>
          <p:spPr>
            <a:xfrm>
              <a:off x="505222" y="2767333"/>
              <a:ext cx="3384551" cy="7755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Autonomous Mobility Systems Lab.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Department of Mechanical Engineering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 err="1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Gachon</a:t>
              </a:r>
              <a:r>
                <a:rPr lang="en-US" altLang="ko-KR" sz="1400" b="1" dirty="0">
                  <a:solidFill>
                    <a:srgbClr val="00CCB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University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3C8CF5-13A0-114E-ADA6-989729AD7D9B}"/>
                </a:ext>
              </a:extLst>
            </p:cNvPr>
            <p:cNvSpPr/>
            <p:nvPr/>
          </p:nvSpPr>
          <p:spPr>
            <a:xfrm>
              <a:off x="505222" y="1916758"/>
              <a:ext cx="2682478" cy="435056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lnSpc>
                  <a:spcPts val="4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February 6, 2025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9837EF-65F8-1904-2A31-3141FEB1D498}"/>
                </a:ext>
              </a:extLst>
            </p:cNvPr>
            <p:cNvSpPr/>
            <p:nvPr/>
          </p:nvSpPr>
          <p:spPr>
            <a:xfrm>
              <a:off x="504563" y="3688951"/>
              <a:ext cx="2327240" cy="2330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u="sng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jaeseungyoo@gachon.ac.kr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3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A0F4-0A89-6559-939C-FD82CD6D2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E6ADD-B8B2-9490-E8FC-FEEA2A757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차량 </a:t>
            </a:r>
            <a:r>
              <a:rPr lang="ko-KR" altLang="en-US" dirty="0" err="1">
                <a:latin typeface="+mn-lt"/>
                <a:ea typeface="+mj-ea"/>
              </a:rPr>
              <a:t>다이나믹스</a:t>
            </a:r>
            <a:r>
              <a:rPr lang="ko-KR" altLang="en-US" dirty="0">
                <a:latin typeface="+mn-lt"/>
                <a:ea typeface="+mj-ea"/>
              </a:rPr>
              <a:t> 정합성 검증 과정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/>
              <a:t>모하비 실제 취득 데이터를 입력으로 사용</a:t>
            </a:r>
            <a:endParaRPr lang="en-US" altLang="ko-KR" dirty="0"/>
          </a:p>
          <a:p>
            <a:pPr lvl="1"/>
            <a:r>
              <a:rPr lang="en-US" altLang="ko-KR" dirty="0"/>
              <a:t>MORAI</a:t>
            </a:r>
            <a:r>
              <a:rPr lang="ko-KR" altLang="en-US" dirty="0"/>
              <a:t> </a:t>
            </a:r>
            <a:r>
              <a:rPr lang="en-US" altLang="ko-KR" dirty="0"/>
              <a:t>Simulator </a:t>
            </a:r>
            <a:r>
              <a:rPr lang="ko-KR" altLang="en-US" dirty="0"/>
              <a:t>내 모하비 차량 사용</a:t>
            </a:r>
            <a:endParaRPr lang="en-US" altLang="ko-KR" dirty="0"/>
          </a:p>
          <a:p>
            <a:pPr lvl="2"/>
            <a:r>
              <a:rPr lang="en-US" altLang="ko-KR" dirty="0"/>
              <a:t>13.89mps</a:t>
            </a:r>
            <a:r>
              <a:rPr lang="ko-KR" altLang="en-US" dirty="0"/>
              <a:t> 도달 시 실측 </a:t>
            </a:r>
            <a:r>
              <a:rPr lang="en-US" altLang="ko-KR" dirty="0"/>
              <a:t>brake data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F6A82-BE34-775B-1B9C-E3AEA7C09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BF13E37-3B80-C30C-AF31-44E9535D4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A1FDB70-8D05-3C43-1402-F2B6905A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차량 </a:t>
            </a:r>
            <a:r>
              <a:rPr lang="ko-KR" altLang="en-US" sz="2000" dirty="0" err="1">
                <a:latin typeface="+mn-ea"/>
              </a:rPr>
              <a:t>다이나믹스</a:t>
            </a:r>
            <a:r>
              <a:rPr lang="ko-KR" altLang="en-US" sz="2000" dirty="0">
                <a:latin typeface="+mn-ea"/>
              </a:rPr>
              <a:t> 정합성 검증</a:t>
            </a:r>
            <a:endParaRPr lang="en-US" altLang="ko-KR" dirty="0"/>
          </a:p>
        </p:txBody>
      </p:sp>
      <p:pic>
        <p:nvPicPr>
          <p:cNvPr id="2" name="그림 1" descr="차량, 육상 차량, 바퀴, 타이어이(가) 표시된 사진&#10;&#10;자동 생성된 설명">
            <a:extLst>
              <a:ext uri="{FF2B5EF4-FFF2-40B4-BE49-F238E27FC236}">
                <a16:creationId xmlns:a16="http://schemas.microsoft.com/office/drawing/2014/main" id="{80356DE3-5959-5962-C3C0-2136DA7D31D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736" b="7940"/>
          <a:stretch/>
        </p:blipFill>
        <p:spPr>
          <a:xfrm>
            <a:off x="8839200" y="762000"/>
            <a:ext cx="2157181" cy="14885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CE24B3-3052-314F-9DA8-F24210125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994969"/>
            <a:ext cx="1211580" cy="10226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4A12C8-CA22-3D84-D089-29C272CB19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0880" y="994969"/>
            <a:ext cx="266020" cy="886798"/>
          </a:xfrm>
          <a:prstGeom prst="rect">
            <a:avLst/>
          </a:prstGeom>
        </p:spPr>
      </p:pic>
      <p:pic>
        <p:nvPicPr>
          <p:cNvPr id="12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29D2929C-82D1-A4AA-B642-E89D544F43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4245" t="2580"/>
          <a:stretch/>
        </p:blipFill>
        <p:spPr>
          <a:xfrm>
            <a:off x="802922" y="2743200"/>
            <a:ext cx="5029200" cy="2878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A54B3D-E397-06E0-5638-2DEFBC3446F1}"/>
              </a:ext>
            </a:extLst>
          </p:cNvPr>
          <p:cNvSpPr txBox="1"/>
          <p:nvPr/>
        </p:nvSpPr>
        <p:spPr>
          <a:xfrm>
            <a:off x="2367844" y="5703292"/>
            <a:ext cx="189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 Tuned Dynamics &gt;</a:t>
            </a:r>
          </a:p>
        </p:txBody>
      </p:sp>
      <p:pic>
        <p:nvPicPr>
          <p:cNvPr id="14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B83F0F38-1120-1E96-6780-FE9766FD2B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 l="4084" t="3500"/>
          <a:stretch/>
        </p:blipFill>
        <p:spPr>
          <a:xfrm>
            <a:off x="6359880" y="2743200"/>
            <a:ext cx="5085715" cy="28781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E17FD2-2B28-6065-C8CE-4A7BB732FAF9}"/>
              </a:ext>
            </a:extLst>
          </p:cNvPr>
          <p:cNvSpPr txBox="1"/>
          <p:nvPr/>
        </p:nvSpPr>
        <p:spPr>
          <a:xfrm>
            <a:off x="7953059" y="5703292"/>
            <a:ext cx="189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 Untuned Dynamics &gt;</a:t>
            </a:r>
          </a:p>
        </p:txBody>
      </p:sp>
    </p:spTree>
    <p:extLst>
      <p:ext uri="{BB962C8B-B14F-4D97-AF65-F5344CB8AC3E}">
        <p14:creationId xmlns:p14="http://schemas.microsoft.com/office/powerpoint/2010/main" val="336910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54490-D238-F496-9F91-126A546D5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51EBF-3577-00FB-1C35-754866351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차량 </a:t>
            </a:r>
            <a:r>
              <a:rPr lang="ko-KR" altLang="en-US" dirty="0" err="1">
                <a:latin typeface="+mn-lt"/>
                <a:ea typeface="+mj-ea"/>
              </a:rPr>
              <a:t>다이나믹스</a:t>
            </a:r>
            <a:r>
              <a:rPr lang="ko-KR" altLang="en-US" dirty="0">
                <a:latin typeface="+mn-lt"/>
                <a:ea typeface="+mj-ea"/>
              </a:rPr>
              <a:t> 정합성 검증 결과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/>
              <a:t>차량 </a:t>
            </a:r>
            <a:r>
              <a:rPr lang="ko-KR" altLang="en-US" dirty="0" err="1"/>
              <a:t>다이나믹스</a:t>
            </a:r>
            <a:r>
              <a:rPr lang="ko-KR" altLang="en-US" dirty="0"/>
              <a:t> 정합성 검증 지표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chemeClr val="tx1"/>
                </a:solidFill>
                <a:latin typeface="맑은 고딕 (본문)"/>
                <a:ea typeface="KoPub돋움체 Light" panose="02020603020101020101" pitchFamily="18" charset="-127"/>
              </a:rPr>
              <a:t>R</a:t>
            </a:r>
            <a:r>
              <a:rPr lang="en-US" altLang="ko-KR" baseline="30000" dirty="0">
                <a:solidFill>
                  <a:schemeClr val="tx1"/>
                </a:solidFill>
                <a:latin typeface="맑은 고딕 (본문)"/>
                <a:ea typeface="KoPub돋움체 Light" panose="02020603020101020101" pitchFamily="18" charset="-127"/>
              </a:rPr>
              <a:t>2</a:t>
            </a:r>
            <a:r>
              <a:rPr lang="en-US" altLang="ko-KR" sz="1100" baseline="30000" dirty="0">
                <a:solidFill>
                  <a:schemeClr val="tx1"/>
                </a:solidFill>
                <a:latin typeface="맑은 고딕 (본문)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atin typeface="맑은 고딕 (본문)"/>
              </a:rPr>
              <a:t>(</a:t>
            </a:r>
            <a:r>
              <a:rPr lang="ko-KR" altLang="en-US" dirty="0">
                <a:latin typeface="맑은 고딕 (본문)"/>
              </a:rPr>
              <a:t>원본데이터 분포 대비 추정 데이터 분포의 정확도</a:t>
            </a:r>
            <a:r>
              <a:rPr lang="en-US" altLang="ko-KR" dirty="0">
                <a:latin typeface="맑은 고딕 (본문)"/>
              </a:rPr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정합성 검증을 위한 비교 데이터</a:t>
            </a:r>
            <a:endParaRPr lang="en-US" altLang="ko-KR" dirty="0"/>
          </a:p>
          <a:p>
            <a:pPr lvl="2"/>
            <a:r>
              <a:rPr lang="ko-KR" altLang="en-US" dirty="0"/>
              <a:t>모하비 실제 취득 데이터 상 차량의 속도</a:t>
            </a:r>
            <a:endParaRPr lang="en-US" altLang="ko-KR" dirty="0"/>
          </a:p>
          <a:p>
            <a:pPr lvl="2"/>
            <a:r>
              <a:rPr lang="en-US" altLang="ko-KR" dirty="0"/>
              <a:t>MORAI</a:t>
            </a:r>
            <a:r>
              <a:rPr lang="ko-KR" altLang="en-US" dirty="0"/>
              <a:t> </a:t>
            </a:r>
            <a:r>
              <a:rPr lang="en-US" altLang="ko-KR" dirty="0"/>
              <a:t>Simulator</a:t>
            </a:r>
            <a:r>
              <a:rPr lang="ko-KR" altLang="en-US" dirty="0"/>
              <a:t> 모하비 차량의 속도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B7AF30-EB5D-AFD9-B9EE-73C66ADAE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A7F52C-B9F5-C34F-3FA4-0014180A6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296E451-91F8-F50F-6AF0-2E5BC8FF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차량 </a:t>
            </a:r>
            <a:r>
              <a:rPr lang="ko-KR" altLang="en-US" sz="2000" dirty="0" err="1">
                <a:latin typeface="+mn-ea"/>
              </a:rPr>
              <a:t>다이나믹스</a:t>
            </a:r>
            <a:r>
              <a:rPr lang="ko-KR" altLang="en-US" sz="2000" dirty="0">
                <a:latin typeface="+mn-ea"/>
              </a:rPr>
              <a:t> 정합성 검증</a:t>
            </a:r>
            <a:endParaRPr lang="en-US" altLang="ko-KR" dirty="0"/>
          </a:p>
        </p:txBody>
      </p:sp>
      <p:pic>
        <p:nvPicPr>
          <p:cNvPr id="2" name="그림 1" descr="차량, 육상 차량, 바퀴, 타이어이(가) 표시된 사진&#10;&#10;자동 생성된 설명">
            <a:extLst>
              <a:ext uri="{FF2B5EF4-FFF2-40B4-BE49-F238E27FC236}">
                <a16:creationId xmlns:a16="http://schemas.microsoft.com/office/drawing/2014/main" id="{71D9A948-EE57-4C6D-23EF-20D55EF7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36" b="7940"/>
          <a:stretch/>
        </p:blipFill>
        <p:spPr>
          <a:xfrm>
            <a:off x="8839200" y="762000"/>
            <a:ext cx="2157181" cy="14885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71B106-30AF-2F02-8ACF-E865F167B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994969"/>
            <a:ext cx="1211580" cy="10226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596E1A-5DC3-7C17-6E23-6CC832DD2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880" y="994969"/>
            <a:ext cx="266020" cy="886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16E34B-95F5-650F-800B-FC5B387E4E68}"/>
              </a:ext>
            </a:extLst>
          </p:cNvPr>
          <p:cNvSpPr txBox="1"/>
          <p:nvPr/>
        </p:nvSpPr>
        <p:spPr>
          <a:xfrm>
            <a:off x="2367844" y="5703292"/>
            <a:ext cx="189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en-US" altLang="ko-KR" sz="1400" b="1" dirty="0">
                <a:solidFill>
                  <a:schemeClr val="tx1"/>
                </a:solidFill>
                <a:latin typeface="맑은 고딕 (본문)"/>
                <a:ea typeface="KoPub돋움체 Light" panose="02020603020101020101" pitchFamily="18" charset="-127"/>
              </a:rPr>
              <a:t>R</a:t>
            </a:r>
            <a:r>
              <a:rPr lang="en-US" altLang="ko-KR" sz="1400" b="1" baseline="30000" dirty="0">
                <a:solidFill>
                  <a:schemeClr val="tx1"/>
                </a:solidFill>
                <a:latin typeface="맑은 고딕 (본문)"/>
                <a:ea typeface="KoPub돋움체 Light" panose="02020603020101020101" pitchFamily="18" charset="-127"/>
              </a:rPr>
              <a:t>2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평가 지표</a:t>
            </a:r>
            <a:r>
              <a:rPr lang="en-US" altLang="ko-KR" sz="1400" b="1" dirty="0"/>
              <a:t> 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033A7-9002-9BE6-6B4A-8275F95A7E6A}"/>
              </a:ext>
            </a:extLst>
          </p:cNvPr>
          <p:cNvSpPr txBox="1"/>
          <p:nvPr/>
        </p:nvSpPr>
        <p:spPr>
          <a:xfrm>
            <a:off x="7953059" y="5703291"/>
            <a:ext cx="189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결과 그래프</a:t>
            </a:r>
            <a:r>
              <a:rPr lang="en-US" altLang="ko-KR" sz="1400" b="1" dirty="0"/>
              <a:t> 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BD63C5-DEBE-4DF4-3F41-1AA8BE3C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68" y="3019296"/>
            <a:ext cx="4497707" cy="2592481"/>
          </a:xfrm>
          <a:prstGeom prst="rect">
            <a:avLst/>
          </a:prstGeom>
        </p:spPr>
      </p:pic>
      <p:pic>
        <p:nvPicPr>
          <p:cNvPr id="9" name="그림 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70020A57-6AB8-EDEB-D6CD-5B548806A3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9557" r="8940" b="4729"/>
          <a:stretch/>
        </p:blipFill>
        <p:spPr>
          <a:xfrm>
            <a:off x="6625627" y="2656865"/>
            <a:ext cx="4265984" cy="31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4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94555-FBBB-CE3F-846D-7D2A623DA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620996C-0076-490E-F41F-FC7A1B78A330}"/>
              </a:ext>
            </a:extLst>
          </p:cNvPr>
          <p:cNvCxnSpPr/>
          <p:nvPr/>
        </p:nvCxnSpPr>
        <p:spPr>
          <a:xfrm>
            <a:off x="8407960" y="3942304"/>
            <a:ext cx="685800" cy="0"/>
          </a:xfrm>
          <a:prstGeom prst="line">
            <a:avLst/>
          </a:prstGeom>
          <a:ln w="38100">
            <a:solidFill>
              <a:srgbClr val="8D1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5F071-A53B-C108-0368-32EA3270D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차량 </a:t>
            </a:r>
            <a:r>
              <a:rPr lang="ko-KR" altLang="en-US" dirty="0" err="1">
                <a:latin typeface="+mn-lt"/>
                <a:ea typeface="+mj-ea"/>
              </a:rPr>
              <a:t>다이나믹스</a:t>
            </a:r>
            <a:r>
              <a:rPr lang="ko-KR" altLang="en-US" dirty="0">
                <a:latin typeface="+mn-lt"/>
                <a:ea typeface="+mj-ea"/>
              </a:rPr>
              <a:t> 정합성 검증 결과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/>
              <a:t>차량 </a:t>
            </a:r>
            <a:r>
              <a:rPr lang="ko-KR" altLang="en-US" dirty="0" err="1"/>
              <a:t>다이나믹스</a:t>
            </a:r>
            <a:r>
              <a:rPr lang="ko-KR" altLang="en-US" dirty="0"/>
              <a:t> 정합성 검증 지표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chemeClr val="tx1"/>
                </a:solidFill>
                <a:latin typeface="맑은 고딕 (본문)"/>
                <a:ea typeface="KoPub돋움체 Light" panose="02020603020101020101" pitchFamily="18" charset="-127"/>
              </a:rPr>
              <a:t>R</a:t>
            </a:r>
            <a:r>
              <a:rPr lang="en-US" altLang="ko-KR" baseline="30000" dirty="0">
                <a:solidFill>
                  <a:schemeClr val="tx1"/>
                </a:solidFill>
                <a:latin typeface="맑은 고딕 (본문)"/>
                <a:ea typeface="KoPub돋움체 Light" panose="02020603020101020101" pitchFamily="18" charset="-127"/>
              </a:rPr>
              <a:t>2</a:t>
            </a:r>
            <a:r>
              <a:rPr lang="en-US" altLang="ko-KR" sz="1100" baseline="30000" dirty="0">
                <a:solidFill>
                  <a:schemeClr val="tx1"/>
                </a:solidFill>
                <a:latin typeface="맑은 고딕 (본문)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atin typeface="맑은 고딕 (본문)"/>
              </a:rPr>
              <a:t>(</a:t>
            </a:r>
            <a:r>
              <a:rPr lang="ko-KR" altLang="en-US" dirty="0">
                <a:latin typeface="맑은 고딕 (본문)"/>
              </a:rPr>
              <a:t>원본데이터 분포 대비 추정 데이터 분포의 정확도</a:t>
            </a:r>
            <a:r>
              <a:rPr lang="en-US" altLang="ko-KR" dirty="0">
                <a:latin typeface="맑은 고딕 (본문)"/>
              </a:rPr>
              <a:t>)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9B481B-6E60-A954-233A-C4801A9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E592205E-6BEC-32E6-C711-8BA36EA35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C1ADF488-0E3A-445E-0312-66E42F96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차량 </a:t>
            </a:r>
            <a:r>
              <a:rPr lang="ko-KR" altLang="en-US" sz="2000" dirty="0" err="1">
                <a:latin typeface="+mn-ea"/>
              </a:rPr>
              <a:t>다이나믹스</a:t>
            </a:r>
            <a:r>
              <a:rPr lang="ko-KR" altLang="en-US" sz="2000" dirty="0">
                <a:latin typeface="+mn-ea"/>
              </a:rPr>
              <a:t> 정합성 검증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5A86FC-5B62-F411-5703-F4B86031A909}"/>
              </a:ext>
            </a:extLst>
          </p:cNvPr>
          <p:cNvSpPr txBox="1"/>
          <p:nvPr/>
        </p:nvSpPr>
        <p:spPr>
          <a:xfrm>
            <a:off x="2555408" y="6246801"/>
            <a:ext cx="189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결과 그래프</a:t>
            </a:r>
            <a:r>
              <a:rPr lang="en-US" altLang="ko-KR" sz="1400" b="1" dirty="0"/>
              <a:t> &gt;</a:t>
            </a:r>
          </a:p>
        </p:txBody>
      </p:sp>
      <p:pic>
        <p:nvPicPr>
          <p:cNvPr id="9" name="그림 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1FEBC9F7-4D95-EC1E-9E2B-5662D4237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9557" r="8940" b="4729"/>
          <a:stretch/>
        </p:blipFill>
        <p:spPr>
          <a:xfrm>
            <a:off x="508000" y="1840317"/>
            <a:ext cx="5994172" cy="4362363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DD81DF3-E309-AAF5-5611-D33D4DE92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26390"/>
              </p:ext>
            </p:extLst>
          </p:nvPr>
        </p:nvGraphicFramePr>
        <p:xfrm>
          <a:off x="6879213" y="3552063"/>
          <a:ext cx="4902200" cy="10760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25810">
                  <a:extLst>
                    <a:ext uri="{9D8B030D-6E8A-4147-A177-3AD203B41FA5}">
                      <a16:colId xmlns:a16="http://schemas.microsoft.com/office/drawing/2014/main" val="2004209831"/>
                    </a:ext>
                  </a:extLst>
                </a:gridCol>
                <a:gridCol w="1988195">
                  <a:extLst>
                    <a:ext uri="{9D8B030D-6E8A-4147-A177-3AD203B41FA5}">
                      <a16:colId xmlns:a16="http://schemas.microsoft.com/office/drawing/2014/main" val="1087747860"/>
                    </a:ext>
                  </a:extLst>
                </a:gridCol>
                <a:gridCol w="1988195">
                  <a:extLst>
                    <a:ext uri="{9D8B030D-6E8A-4147-A177-3AD203B41FA5}">
                      <a16:colId xmlns:a16="http://schemas.microsoft.com/office/drawing/2014/main" val="403315949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Tuned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Dynamics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Untuned Dynamics</a:t>
                      </a: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089558"/>
                  </a:ext>
                </a:extLst>
              </a:tr>
              <a:tr h="557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altLang="ko-KR" b="1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76.41 %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21.13 %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52845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36A16F3-964D-AE0D-1CD6-6593BEA74617}"/>
              </a:ext>
            </a:extLst>
          </p:cNvPr>
          <p:cNvCxnSpPr/>
          <p:nvPr/>
        </p:nvCxnSpPr>
        <p:spPr>
          <a:xfrm>
            <a:off x="10389338" y="3942304"/>
            <a:ext cx="68580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46061F-6A7A-E84F-5599-7A7B43F9253C}"/>
              </a:ext>
            </a:extLst>
          </p:cNvPr>
          <p:cNvSpPr txBox="1"/>
          <p:nvPr/>
        </p:nvSpPr>
        <p:spPr>
          <a:xfrm>
            <a:off x="7687826" y="3152048"/>
            <a:ext cx="328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&lt; </a:t>
            </a:r>
            <a:r>
              <a:rPr lang="ko-KR" altLang="en-US" sz="1400" b="1" dirty="0"/>
              <a:t>차량 </a:t>
            </a:r>
            <a:r>
              <a:rPr lang="ko-KR" altLang="en-US" sz="1400" b="1" dirty="0" err="1"/>
              <a:t>다이나믹스</a:t>
            </a:r>
            <a:r>
              <a:rPr lang="ko-KR" altLang="en-US" sz="1400" b="1" dirty="0"/>
              <a:t> 정확도 </a:t>
            </a:r>
            <a:r>
              <a:rPr lang="en-US" altLang="ko-KR" sz="1400" b="1" dirty="0"/>
              <a:t>Model fit &gt;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C093536-87BE-E5D8-4F36-CDC11A5006B1}"/>
              </a:ext>
            </a:extLst>
          </p:cNvPr>
          <p:cNvGrpSpPr/>
          <p:nvPr/>
        </p:nvGrpSpPr>
        <p:grpSpPr>
          <a:xfrm>
            <a:off x="4324325" y="1982599"/>
            <a:ext cx="2053224" cy="589704"/>
            <a:chOff x="4314277" y="1992647"/>
            <a:chExt cx="2053224" cy="58970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9E91B4-0D36-B890-D70A-EBEB89F793F2}"/>
                </a:ext>
              </a:extLst>
            </p:cNvPr>
            <p:cNvSpPr/>
            <p:nvPr/>
          </p:nvSpPr>
          <p:spPr>
            <a:xfrm>
              <a:off x="4314277" y="2017208"/>
              <a:ext cx="2053224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C575219-C3F0-B088-ADF0-1FBD0743CE76}"/>
                </a:ext>
              </a:extLst>
            </p:cNvPr>
            <p:cNvCxnSpPr/>
            <p:nvPr/>
          </p:nvCxnSpPr>
          <p:spPr>
            <a:xfrm>
              <a:off x="4421465" y="2133600"/>
              <a:ext cx="685800" cy="0"/>
            </a:xfrm>
            <a:prstGeom prst="line">
              <a:avLst/>
            </a:prstGeom>
            <a:ln w="38100">
              <a:solidFill>
                <a:srgbClr val="8D1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088F3AF-463C-6C89-DC54-21BC2620984F}"/>
                </a:ext>
              </a:extLst>
            </p:cNvPr>
            <p:cNvCxnSpPr/>
            <p:nvPr/>
          </p:nvCxnSpPr>
          <p:spPr>
            <a:xfrm>
              <a:off x="4421465" y="2286000"/>
              <a:ext cx="685800" cy="0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FFFBB1F-6D45-BEE0-852E-0ABEA2CD7BBC}"/>
                </a:ext>
              </a:extLst>
            </p:cNvPr>
            <p:cNvCxnSpPr/>
            <p:nvPr/>
          </p:nvCxnSpPr>
          <p:spPr>
            <a:xfrm>
              <a:off x="4421465" y="2438400"/>
              <a:ext cx="685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C6362E-01D1-AF09-60F3-007B8997EC60}"/>
                </a:ext>
              </a:extLst>
            </p:cNvPr>
            <p:cNvSpPr txBox="1"/>
            <p:nvPr/>
          </p:nvSpPr>
          <p:spPr>
            <a:xfrm>
              <a:off x="5097545" y="1992647"/>
              <a:ext cx="1142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Tuned Dynamics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DC455C-D085-EF53-2942-5D5CAF186F72}"/>
                </a:ext>
              </a:extLst>
            </p:cNvPr>
            <p:cNvSpPr txBox="1"/>
            <p:nvPr/>
          </p:nvSpPr>
          <p:spPr>
            <a:xfrm>
              <a:off x="5099082" y="2156950"/>
              <a:ext cx="12684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Untuned Dynamics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6EB6B5-170E-D784-B058-91E16C322741}"/>
                </a:ext>
              </a:extLst>
            </p:cNvPr>
            <p:cNvSpPr txBox="1"/>
            <p:nvPr/>
          </p:nvSpPr>
          <p:spPr>
            <a:xfrm>
              <a:off x="5107265" y="2328435"/>
              <a:ext cx="10188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/>
                <a:t>True Dynamics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27C8B7-592B-DB5D-E7B2-EBFFCC527F86}"/>
              </a:ext>
            </a:extLst>
          </p:cNvPr>
          <p:cNvSpPr/>
          <p:nvPr/>
        </p:nvSpPr>
        <p:spPr>
          <a:xfrm rot="16200000">
            <a:off x="-495817" y="3814943"/>
            <a:ext cx="2053224" cy="222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3BF439-4D43-A67A-B5A0-E297F9738C9E}"/>
              </a:ext>
            </a:extLst>
          </p:cNvPr>
          <p:cNvSpPr txBox="1"/>
          <p:nvPr/>
        </p:nvSpPr>
        <p:spPr>
          <a:xfrm rot="16200000">
            <a:off x="21356" y="3945893"/>
            <a:ext cx="1018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23451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37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3CF858C-03BC-ABC3-B7B6-C3A363A3CC45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32743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AutoNum type="arabicPlain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기반 차량 동역학 모델 </a:t>
            </a:r>
            <a:endParaRPr lang="en-US" altLang="ko-KR" sz="24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lain"/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차량 </a:t>
            </a:r>
            <a:r>
              <a:rPr lang="ko-KR" altLang="en-US" sz="24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다이나믹스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정합성 검증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13551D-EC1F-C453-3F75-884E0362B010}"/>
              </a:ext>
            </a:extLst>
          </p:cNvPr>
          <p:cNvGrpSpPr/>
          <p:nvPr/>
        </p:nvGrpSpPr>
        <p:grpSpPr>
          <a:xfrm>
            <a:off x="4953000" y="876300"/>
            <a:ext cx="329916" cy="329916"/>
            <a:chOff x="8748396" y="656203"/>
            <a:chExt cx="383845" cy="38384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B98CF49-F366-AFD9-4308-59646753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4A6F4EE-A8BE-BF26-7FED-CDA419DC897E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89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016C0-8880-9A53-0ED4-F31C0F2AD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8E4E1-D2BA-9A1F-7187-CBD431350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655321"/>
            <a:ext cx="11684000" cy="1326932"/>
          </a:xfrm>
        </p:spPr>
        <p:txBody>
          <a:bodyPr/>
          <a:lstStyle/>
          <a:p>
            <a:r>
              <a:rPr lang="en-US" altLang="ko-KR" dirty="0">
                <a:latin typeface="+mn-lt"/>
                <a:ea typeface="+mj-ea"/>
              </a:rPr>
              <a:t>Pre-training Phase : Leaning the dynamical phenomena Semi-supervised Learning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375EF0-C8E4-6DF1-4F4F-9E30BC8A8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7DC10A8-C71B-9410-F81F-DDC878D25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04051B0-C82E-66B6-808B-105B586D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동역학 파라미터 추출 네트워크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D666603F-8F00-977E-6460-4A7E21003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124101"/>
                  </p:ext>
                </p:extLst>
              </p:nvPr>
            </p:nvGraphicFramePr>
            <p:xfrm>
              <a:off x="146756" y="1219200"/>
              <a:ext cx="1184204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9466">
                      <a:extLst>
                        <a:ext uri="{9D8B030D-6E8A-4147-A177-3AD203B41FA5}">
                          <a16:colId xmlns:a16="http://schemas.microsoft.com/office/drawing/2014/main" val="1907333451"/>
                        </a:ext>
                      </a:extLst>
                    </a:gridCol>
                    <a:gridCol w="2370667">
                      <a:extLst>
                        <a:ext uri="{9D8B030D-6E8A-4147-A177-3AD203B41FA5}">
                          <a16:colId xmlns:a16="http://schemas.microsoft.com/office/drawing/2014/main" val="5855098"/>
                        </a:ext>
                      </a:extLst>
                    </a:gridCol>
                    <a:gridCol w="699911">
                      <a:extLst>
                        <a:ext uri="{9D8B030D-6E8A-4147-A177-3AD203B41FA5}">
                          <a16:colId xmlns:a16="http://schemas.microsoft.com/office/drawing/2014/main" val="4109619438"/>
                        </a:ext>
                      </a:extLst>
                    </a:gridCol>
                    <a:gridCol w="1952978">
                      <a:extLst>
                        <a:ext uri="{9D8B030D-6E8A-4147-A177-3AD203B41FA5}">
                          <a16:colId xmlns:a16="http://schemas.microsoft.com/office/drawing/2014/main" val="676969810"/>
                        </a:ext>
                      </a:extLst>
                    </a:gridCol>
                    <a:gridCol w="5159022">
                      <a:extLst>
                        <a:ext uri="{9D8B030D-6E8A-4147-A177-3AD203B41FA5}">
                          <a16:colId xmlns:a16="http://schemas.microsoft.com/office/drawing/2014/main" val="321247383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Measurable</a:t>
                          </a: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Rotational Vehicle Body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𝑏𝑜𝑑𝑦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𝑏𝑜𝑑𝑦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Roll and Pitch angle of the vehicle body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14956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Vehicle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𝑣𝑒h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ko-KR" alt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Longitudinal, Lateral and rotational speed of the vehicle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07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Input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User Control Input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𝑐𝑐𝑒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𝑏𝑟𝑎𝑘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𝑠𝑡𝑒𝑒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Control input from driver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09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Unknown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Chassis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𝑐h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Hidden status describing the chassis status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altLang="ko-KR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Expected to have information about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𝑐h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𝑐h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begChr m:val=""/>
                                                <m:endChr m:val="|"/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𝑡𝑖𝑒𝑟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𝑖𝑛𝑑𝑒𝑥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0075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D666603F-8F00-977E-6460-4A7E210032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124101"/>
                  </p:ext>
                </p:extLst>
              </p:nvPr>
            </p:nvGraphicFramePr>
            <p:xfrm>
              <a:off x="146756" y="1219200"/>
              <a:ext cx="1184204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9466">
                      <a:extLst>
                        <a:ext uri="{9D8B030D-6E8A-4147-A177-3AD203B41FA5}">
                          <a16:colId xmlns:a16="http://schemas.microsoft.com/office/drawing/2014/main" val="1907333451"/>
                        </a:ext>
                      </a:extLst>
                    </a:gridCol>
                    <a:gridCol w="2370667">
                      <a:extLst>
                        <a:ext uri="{9D8B030D-6E8A-4147-A177-3AD203B41FA5}">
                          <a16:colId xmlns:a16="http://schemas.microsoft.com/office/drawing/2014/main" val="5855098"/>
                        </a:ext>
                      </a:extLst>
                    </a:gridCol>
                    <a:gridCol w="699911">
                      <a:extLst>
                        <a:ext uri="{9D8B030D-6E8A-4147-A177-3AD203B41FA5}">
                          <a16:colId xmlns:a16="http://schemas.microsoft.com/office/drawing/2014/main" val="4109619438"/>
                        </a:ext>
                      </a:extLst>
                    </a:gridCol>
                    <a:gridCol w="1952978">
                      <a:extLst>
                        <a:ext uri="{9D8B030D-6E8A-4147-A177-3AD203B41FA5}">
                          <a16:colId xmlns:a16="http://schemas.microsoft.com/office/drawing/2014/main" val="676969810"/>
                        </a:ext>
                      </a:extLst>
                    </a:gridCol>
                    <a:gridCol w="5159022">
                      <a:extLst>
                        <a:ext uri="{9D8B030D-6E8A-4147-A177-3AD203B41FA5}">
                          <a16:colId xmlns:a16="http://schemas.microsoft.com/office/drawing/2014/main" val="321247383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Measurable</a:t>
                          </a: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Rotational Vehicle Body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3279" r="-1015652" b="-4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745" t="-3279" r="-263863" b="-4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3279" r="-118" b="-4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14956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Vehicle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103279" r="-1015652" b="-3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745" t="-103279" r="-263863" b="-3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103279" r="-118" b="-3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07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Input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User Control Input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203279" r="-1015652" b="-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745" t="-203279" r="-263863" b="-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203279" r="-118" b="-2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09076"/>
                      </a:ext>
                    </a:extLst>
                  </a:tr>
                  <a:tr h="50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Unknown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Chassis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222892" r="-1015652" b="-1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222892" r="-118" b="-112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00752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7F724651-08D7-627D-9040-32196F909E1C}"/>
              </a:ext>
            </a:extLst>
          </p:cNvPr>
          <p:cNvGrpSpPr/>
          <p:nvPr/>
        </p:nvGrpSpPr>
        <p:grpSpPr>
          <a:xfrm>
            <a:off x="1114085" y="3028408"/>
            <a:ext cx="9963831" cy="2958483"/>
            <a:chOff x="786572" y="3028408"/>
            <a:chExt cx="9963831" cy="29584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8E33BAE-93F6-10B4-01B2-739429C5843E}"/>
                </a:ext>
              </a:extLst>
            </p:cNvPr>
            <p:cNvGrpSpPr/>
            <p:nvPr/>
          </p:nvGrpSpPr>
          <p:grpSpPr>
            <a:xfrm>
              <a:off x="786572" y="3028408"/>
              <a:ext cx="5037992" cy="2958483"/>
              <a:chOff x="685800" y="3035427"/>
              <a:chExt cx="5037992" cy="2958483"/>
            </a:xfrm>
          </p:grpSpPr>
          <p:pic>
            <p:nvPicPr>
              <p:cNvPr id="1028" name="Picture 4" descr="경차명가 다이하츠, 소형차종을 위한 신개념 하이브리드 시스템 발표 - 모토야">
                <a:extLst>
                  <a:ext uri="{FF2B5EF4-FFF2-40B4-BE49-F238E27FC236}">
                    <a16:creationId xmlns:a16="http://schemas.microsoft.com/office/drawing/2014/main" id="{83878691-C520-1EFC-47A1-91E9D0C9FB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" t="9670" r="2137" b="5728"/>
              <a:stretch/>
            </p:blipFill>
            <p:spPr bwMode="auto">
              <a:xfrm>
                <a:off x="685800" y="3035427"/>
                <a:ext cx="2259623" cy="1125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66242BC-8766-3811-AAC5-BAAE78FDC826}"/>
                  </a:ext>
                </a:extLst>
              </p:cNvPr>
              <p:cNvGrpSpPr/>
              <p:nvPr/>
            </p:nvGrpSpPr>
            <p:grpSpPr>
              <a:xfrm>
                <a:off x="3886200" y="3379896"/>
                <a:ext cx="1837592" cy="436476"/>
                <a:chOff x="3886200" y="3379896"/>
                <a:chExt cx="1837592" cy="436476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F654256-6017-6F6E-07CF-B8B1AD09A4D6}"/>
                    </a:ext>
                  </a:extLst>
                </p:cNvPr>
                <p:cNvSpPr/>
                <p:nvPr/>
              </p:nvSpPr>
              <p:spPr>
                <a:xfrm>
                  <a:off x="3886200" y="3379896"/>
                  <a:ext cx="1295400" cy="43647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Deep Learning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Network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8E0C0085-470B-A14C-0C72-25734A6BBF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5400" y="3379896"/>
                      <a:ext cx="618392" cy="4364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~ 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𝑃𝑇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" name="직사각형 10">
                      <a:extLst>
                        <a:ext uri="{FF2B5EF4-FFF2-40B4-BE49-F238E27FC236}">
                          <a16:creationId xmlns:a16="http://schemas.microsoft.com/office/drawing/2014/main" id="{8E0C0085-470B-A14C-0C72-25734A6BBFA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5400" y="3379896"/>
                      <a:ext cx="618392" cy="43647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EF96E07-A6A2-CA5D-C02B-097332633FAF}"/>
                  </a:ext>
                </a:extLst>
              </p:cNvPr>
              <p:cNvGrpSpPr/>
              <p:nvPr/>
            </p:nvGrpSpPr>
            <p:grpSpPr>
              <a:xfrm>
                <a:off x="3886200" y="5086084"/>
                <a:ext cx="1837592" cy="436476"/>
                <a:chOff x="3886200" y="3379896"/>
                <a:chExt cx="1837592" cy="436476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2C372C1B-B360-1AF9-F390-9D1A0A383B9D}"/>
                    </a:ext>
                  </a:extLst>
                </p:cNvPr>
                <p:cNvSpPr/>
                <p:nvPr/>
              </p:nvSpPr>
              <p:spPr>
                <a:xfrm>
                  <a:off x="3886200" y="3379896"/>
                  <a:ext cx="1295400" cy="43647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Deep Learning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</a:rPr>
                    <a:t>Network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F039110D-9E2C-81CB-C004-4D66867F1D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5400" y="3379896"/>
                      <a:ext cx="618392" cy="4364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~ 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𝑠𝑢𝑠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5" name="직사각형 14">
                      <a:extLst>
                        <a:ext uri="{FF2B5EF4-FFF2-40B4-BE49-F238E27FC236}">
                          <a16:creationId xmlns:a16="http://schemas.microsoft.com/office/drawing/2014/main" id="{F039110D-9E2C-81CB-C004-4D66867F1D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5400" y="3379896"/>
                      <a:ext cx="618392" cy="43647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1030" name="Picture 6" descr="Types of Suspensions - List of Different Types of Suspensions">
                <a:extLst>
                  <a:ext uri="{FF2B5EF4-FFF2-40B4-BE49-F238E27FC236}">
                    <a16:creationId xmlns:a16="http://schemas.microsoft.com/office/drawing/2014/main" id="{32DAFAE5-D450-3595-EC15-72C43A5F9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70" r="12462"/>
              <a:stretch/>
            </p:blipFill>
            <p:spPr bwMode="auto">
              <a:xfrm>
                <a:off x="905118" y="4614734"/>
                <a:ext cx="1820985" cy="1379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E8B2DCC7-3E23-F0B3-6398-D62C3C60DCE4}"/>
                  </a:ext>
                </a:extLst>
              </p:cNvPr>
              <p:cNvSpPr/>
              <p:nvPr/>
            </p:nvSpPr>
            <p:spPr>
              <a:xfrm>
                <a:off x="3276600" y="3494543"/>
                <a:ext cx="275492" cy="1998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A8F96B1C-16BC-C228-6C99-C7816C311539}"/>
                  </a:ext>
                </a:extLst>
              </p:cNvPr>
              <p:cNvSpPr/>
              <p:nvPr/>
            </p:nvSpPr>
            <p:spPr>
              <a:xfrm>
                <a:off x="3276600" y="5204383"/>
                <a:ext cx="275492" cy="1998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A5F63E7-B24D-579F-42CF-D0989800598C}"/>
                </a:ext>
              </a:extLst>
            </p:cNvPr>
            <p:cNvGrpSpPr/>
            <p:nvPr/>
          </p:nvGrpSpPr>
          <p:grpSpPr>
            <a:xfrm>
              <a:off x="6387953" y="3584217"/>
              <a:ext cx="4362450" cy="1846865"/>
              <a:chOff x="6942206" y="3560312"/>
              <a:chExt cx="4362450" cy="1846865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A345C8E9-2851-A98D-F4EE-6C7EAAA5DAF5}"/>
                  </a:ext>
                </a:extLst>
              </p:cNvPr>
              <p:cNvSpPr/>
              <p:nvPr/>
            </p:nvSpPr>
            <p:spPr>
              <a:xfrm>
                <a:off x="8070056" y="4572122"/>
                <a:ext cx="171926" cy="3341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B0F97EC6-3DB3-F9FF-CB14-5E7789E1B038}"/>
                  </a:ext>
                </a:extLst>
              </p:cNvPr>
              <p:cNvSpPr/>
              <p:nvPr/>
            </p:nvSpPr>
            <p:spPr>
              <a:xfrm>
                <a:off x="7997465" y="5073058"/>
                <a:ext cx="403585" cy="3341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FCBC5D59-997E-316D-A109-E4B1B66C4154}"/>
                  </a:ext>
                </a:extLst>
              </p:cNvPr>
              <p:cNvSpPr/>
              <p:nvPr/>
            </p:nvSpPr>
            <p:spPr>
              <a:xfrm>
                <a:off x="8497528" y="3968158"/>
                <a:ext cx="379771" cy="3341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11B5E6B-25C4-418B-89D2-6AD488DCA5AF}"/>
                  </a:ext>
                </a:extLst>
              </p:cNvPr>
              <p:cNvSpPr/>
              <p:nvPr/>
            </p:nvSpPr>
            <p:spPr>
              <a:xfrm>
                <a:off x="8078429" y="3968158"/>
                <a:ext cx="346434" cy="3341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06F55352-C89F-3EF0-95BF-B0DCA929FD62}"/>
                  </a:ext>
                </a:extLst>
              </p:cNvPr>
              <p:cNvSpPr/>
              <p:nvPr/>
            </p:nvSpPr>
            <p:spPr>
              <a:xfrm>
                <a:off x="8078429" y="3560312"/>
                <a:ext cx="346434" cy="33411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04A983-BE44-0A55-F2BE-439F8A270666}"/>
                      </a:ext>
                    </a:extLst>
                  </p:cNvPr>
                  <p:cNvSpPr txBox="1"/>
                  <p:nvPr/>
                </p:nvSpPr>
                <p:spPr>
                  <a:xfrm>
                    <a:off x="6942206" y="3563077"/>
                    <a:ext cx="3713665" cy="2860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𝑃𝑇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𝑐h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𝑣𝑒h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altLang="ko-KR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D04A983-BE44-0A55-F2BE-439F8A2706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2206" y="3563077"/>
                    <a:ext cx="3713665" cy="2860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40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C8F506F-3B09-0065-C006-1487DF944752}"/>
                      </a:ext>
                    </a:extLst>
                  </p:cNvPr>
                  <p:cNvSpPr txBox="1"/>
                  <p:nvPr/>
                </p:nvSpPr>
                <p:spPr>
                  <a:xfrm>
                    <a:off x="7723256" y="3894431"/>
                    <a:ext cx="3581400" cy="42466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𝑃𝑇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𝑠𝑢𝑠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𝑏𝑜𝑑𝑦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𝑣𝑒h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C8F506F-3B09-0065-C006-1487DF9447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3256" y="3894431"/>
                    <a:ext cx="3581400" cy="42466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79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5B362BB-95D9-EEC7-4983-E1ADEAB9A753}"/>
                      </a:ext>
                    </a:extLst>
                  </p:cNvPr>
                  <p:cNvSpPr txBox="1"/>
                  <p:nvPr/>
                </p:nvSpPr>
                <p:spPr>
                  <a:xfrm>
                    <a:off x="6942207" y="4548123"/>
                    <a:ext cx="2753458" cy="29565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𝑐h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𝑣𝑒h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altLang="ko-KR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5B362BB-95D9-EEC7-4983-E1ADEAB9A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2207" y="4548123"/>
                    <a:ext cx="2753458" cy="29565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244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00A0748F-A743-AD2D-9D42-EF0BDBB13F27}"/>
                      </a:ext>
                    </a:extLst>
                  </p:cNvPr>
                  <p:cNvSpPr txBox="1"/>
                  <p:nvPr/>
                </p:nvSpPr>
                <p:spPr>
                  <a:xfrm>
                    <a:off x="6942207" y="5032098"/>
                    <a:ext cx="2753458" cy="33374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𝑏𝑜𝑑𝑦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𝑠𝑢𝑠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𝑐h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altLang="ko-KR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00A0748F-A743-AD2D-9D42-EF0BDBB13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42207" y="5032098"/>
                    <a:ext cx="2753458" cy="3337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818" b="-2545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6369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2A6C5-6ED8-1FAA-B682-375FBA4D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B0134-6BF1-6203-979F-83009B049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655321"/>
            <a:ext cx="11684000" cy="1326932"/>
          </a:xfrm>
        </p:spPr>
        <p:txBody>
          <a:bodyPr/>
          <a:lstStyle/>
          <a:p>
            <a:r>
              <a:rPr lang="en-US" altLang="ko-KR" dirty="0">
                <a:latin typeface="+mn-lt"/>
                <a:ea typeface="+mj-ea"/>
              </a:rPr>
              <a:t>Pre-training Phase : Semi-supervised Learning</a:t>
            </a:r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5FBDC8-6720-35CD-72CC-6AA5980ED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6182098A-5E9A-A886-CB84-EC61D5D3D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57313A34-131B-6B52-3C86-29246B43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동역학 파라미터 추출 네트워크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F69AD0B7-DA2E-B471-F02C-637B95A7E4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756" y="1219200"/>
              <a:ext cx="1184204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9466">
                      <a:extLst>
                        <a:ext uri="{9D8B030D-6E8A-4147-A177-3AD203B41FA5}">
                          <a16:colId xmlns:a16="http://schemas.microsoft.com/office/drawing/2014/main" val="1907333451"/>
                        </a:ext>
                      </a:extLst>
                    </a:gridCol>
                    <a:gridCol w="2370667">
                      <a:extLst>
                        <a:ext uri="{9D8B030D-6E8A-4147-A177-3AD203B41FA5}">
                          <a16:colId xmlns:a16="http://schemas.microsoft.com/office/drawing/2014/main" val="5855098"/>
                        </a:ext>
                      </a:extLst>
                    </a:gridCol>
                    <a:gridCol w="699911">
                      <a:extLst>
                        <a:ext uri="{9D8B030D-6E8A-4147-A177-3AD203B41FA5}">
                          <a16:colId xmlns:a16="http://schemas.microsoft.com/office/drawing/2014/main" val="4109619438"/>
                        </a:ext>
                      </a:extLst>
                    </a:gridCol>
                    <a:gridCol w="1952978">
                      <a:extLst>
                        <a:ext uri="{9D8B030D-6E8A-4147-A177-3AD203B41FA5}">
                          <a16:colId xmlns:a16="http://schemas.microsoft.com/office/drawing/2014/main" val="676969810"/>
                        </a:ext>
                      </a:extLst>
                    </a:gridCol>
                    <a:gridCol w="5159022">
                      <a:extLst>
                        <a:ext uri="{9D8B030D-6E8A-4147-A177-3AD203B41FA5}">
                          <a16:colId xmlns:a16="http://schemas.microsoft.com/office/drawing/2014/main" val="321247383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Measurable</a:t>
                          </a: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Rotational Vehicle Body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𝑏𝑜𝑑𝑦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𝑏𝑜𝑑𝑦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Roll and Pitch angle of the vehicle body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14956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Vehicle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𝑣𝑒h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ko-KR" alt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Longitudinal, Lateral and rotational speed of the vehicle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07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Input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User Control Input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𝑐𝑐𝑒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𝑏𝑟𝑎𝑘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𝑠𝑡𝑒𝑒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Control input from driver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09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Unknown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Chassis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𝑐h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Hidden status describing the chassis status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altLang="ko-KR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Expected to have information about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𝑐h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𝑐h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begChr m:val=""/>
                                                <m:endChr m:val="|"/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𝑡𝑖𝑒𝑟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𝑖𝑛𝑑𝑒𝑥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0075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F69AD0B7-DA2E-B471-F02C-637B95A7E4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756" y="1219200"/>
              <a:ext cx="1184204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9466">
                      <a:extLst>
                        <a:ext uri="{9D8B030D-6E8A-4147-A177-3AD203B41FA5}">
                          <a16:colId xmlns:a16="http://schemas.microsoft.com/office/drawing/2014/main" val="1907333451"/>
                        </a:ext>
                      </a:extLst>
                    </a:gridCol>
                    <a:gridCol w="2370667">
                      <a:extLst>
                        <a:ext uri="{9D8B030D-6E8A-4147-A177-3AD203B41FA5}">
                          <a16:colId xmlns:a16="http://schemas.microsoft.com/office/drawing/2014/main" val="5855098"/>
                        </a:ext>
                      </a:extLst>
                    </a:gridCol>
                    <a:gridCol w="699911">
                      <a:extLst>
                        <a:ext uri="{9D8B030D-6E8A-4147-A177-3AD203B41FA5}">
                          <a16:colId xmlns:a16="http://schemas.microsoft.com/office/drawing/2014/main" val="4109619438"/>
                        </a:ext>
                      </a:extLst>
                    </a:gridCol>
                    <a:gridCol w="1952978">
                      <a:extLst>
                        <a:ext uri="{9D8B030D-6E8A-4147-A177-3AD203B41FA5}">
                          <a16:colId xmlns:a16="http://schemas.microsoft.com/office/drawing/2014/main" val="676969810"/>
                        </a:ext>
                      </a:extLst>
                    </a:gridCol>
                    <a:gridCol w="5159022">
                      <a:extLst>
                        <a:ext uri="{9D8B030D-6E8A-4147-A177-3AD203B41FA5}">
                          <a16:colId xmlns:a16="http://schemas.microsoft.com/office/drawing/2014/main" val="321247383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Measurable</a:t>
                          </a: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Rotational Vehicle Body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3279" r="-1015652" b="-4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745" t="-3279" r="-263863" b="-4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3279" r="-118" b="-4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14956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Vehicle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103279" r="-1015652" b="-3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745" t="-103279" r="-263863" b="-3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103279" r="-118" b="-3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07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Input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User Control Input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203279" r="-1015652" b="-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745" t="-203279" r="-263863" b="-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203279" r="-118" b="-2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09076"/>
                      </a:ext>
                    </a:extLst>
                  </a:tr>
                  <a:tr h="50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Unknown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Chassis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222892" r="-1015652" b="-1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222892" r="-118" b="-112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00752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3F999B28-9BFA-64AB-768B-3D4C14B78BB9}"/>
              </a:ext>
            </a:extLst>
          </p:cNvPr>
          <p:cNvGrpSpPr/>
          <p:nvPr/>
        </p:nvGrpSpPr>
        <p:grpSpPr>
          <a:xfrm>
            <a:off x="311736" y="3560312"/>
            <a:ext cx="4362450" cy="1846865"/>
            <a:chOff x="110470" y="3560312"/>
            <a:chExt cx="4362450" cy="18468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967ED63-181B-0A15-EACB-2EBECD06B3C5}"/>
                </a:ext>
              </a:extLst>
            </p:cNvPr>
            <p:cNvSpPr/>
            <p:nvPr/>
          </p:nvSpPr>
          <p:spPr>
            <a:xfrm>
              <a:off x="1238320" y="4572122"/>
              <a:ext cx="171926" cy="3341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C5B9BA8-C5F4-EA4E-41AB-C720C753CA79}"/>
                </a:ext>
              </a:extLst>
            </p:cNvPr>
            <p:cNvSpPr/>
            <p:nvPr/>
          </p:nvSpPr>
          <p:spPr>
            <a:xfrm>
              <a:off x="1165729" y="5073058"/>
              <a:ext cx="403585" cy="334119"/>
            </a:xfrm>
            <a:prstGeom prst="roundRect">
              <a:avLst/>
            </a:prstGeom>
            <a:solidFill>
              <a:srgbClr val="FF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98C5ECB-B4BD-3F83-C0E4-48EEF58B40C3}"/>
                </a:ext>
              </a:extLst>
            </p:cNvPr>
            <p:cNvSpPr/>
            <p:nvPr/>
          </p:nvSpPr>
          <p:spPr>
            <a:xfrm>
              <a:off x="1665792" y="3968158"/>
              <a:ext cx="379771" cy="334119"/>
            </a:xfrm>
            <a:prstGeom prst="roundRect">
              <a:avLst/>
            </a:prstGeom>
            <a:solidFill>
              <a:srgbClr val="FF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28F5F62-87EB-8C65-FDE5-CC90A15FF194}"/>
                </a:ext>
              </a:extLst>
            </p:cNvPr>
            <p:cNvSpPr/>
            <p:nvPr/>
          </p:nvSpPr>
          <p:spPr>
            <a:xfrm>
              <a:off x="1246693" y="3968158"/>
              <a:ext cx="346434" cy="3341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C3F8084-4E51-E5BF-9C44-4A6281D98468}"/>
                </a:ext>
              </a:extLst>
            </p:cNvPr>
            <p:cNvSpPr/>
            <p:nvPr/>
          </p:nvSpPr>
          <p:spPr>
            <a:xfrm>
              <a:off x="1246693" y="3560312"/>
              <a:ext cx="346434" cy="3341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6AC3D9-B1F7-3607-598D-24D343056A6E}"/>
                    </a:ext>
                  </a:extLst>
                </p:cNvPr>
                <p:cNvSpPr txBox="1"/>
                <p:nvPr/>
              </p:nvSpPr>
              <p:spPr>
                <a:xfrm>
                  <a:off x="110470" y="3563077"/>
                  <a:ext cx="3713665" cy="2860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𝑃𝑇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𝑐h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𝑣𝑒h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16AC3D9-B1F7-3607-598D-24D343056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70" y="3563077"/>
                  <a:ext cx="3713665" cy="286040"/>
                </a:xfrm>
                <a:prstGeom prst="rect">
                  <a:avLst/>
                </a:prstGeom>
                <a:blipFill>
                  <a:blip r:embed="rId4"/>
                  <a:stretch>
                    <a:fillRect b="-34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005BEC6-2D60-24FA-0219-68246273B881}"/>
                    </a:ext>
                  </a:extLst>
                </p:cNvPr>
                <p:cNvSpPr txBox="1"/>
                <p:nvPr/>
              </p:nvSpPr>
              <p:spPr>
                <a:xfrm>
                  <a:off x="891520" y="3894431"/>
                  <a:ext cx="3581400" cy="4246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𝑃𝑇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𝑠𝑢𝑠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𝑏𝑜𝑑𝑦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𝑣𝑒h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005BEC6-2D60-24FA-0219-68246273B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520" y="3894431"/>
                  <a:ext cx="3581400" cy="424668"/>
                </a:xfrm>
                <a:prstGeom prst="rect">
                  <a:avLst/>
                </a:prstGeom>
                <a:blipFill>
                  <a:blip r:embed="rId5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6CAEFAC-0D01-BF12-1CDC-5A04B3AD019B}"/>
                    </a:ext>
                  </a:extLst>
                </p:cNvPr>
                <p:cNvSpPr txBox="1"/>
                <p:nvPr/>
              </p:nvSpPr>
              <p:spPr>
                <a:xfrm>
                  <a:off x="110471" y="4548123"/>
                  <a:ext cx="2753458" cy="2956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𝑐h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𝑣𝑒h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6CAEFAC-0D01-BF12-1CDC-5A04B3AD0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71" y="4548123"/>
                  <a:ext cx="2753458" cy="295658"/>
                </a:xfrm>
                <a:prstGeom prst="rect">
                  <a:avLst/>
                </a:prstGeom>
                <a:blipFill>
                  <a:blip r:embed="rId6"/>
                  <a:stretch>
                    <a:fillRect b="-224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101D49-AEC7-6662-F4DF-211448B4564F}"/>
                    </a:ext>
                  </a:extLst>
                </p:cNvPr>
                <p:cNvSpPr txBox="1"/>
                <p:nvPr/>
              </p:nvSpPr>
              <p:spPr>
                <a:xfrm>
                  <a:off x="110471" y="5032098"/>
                  <a:ext cx="2753458" cy="3337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𝑏𝑜𝑑𝑦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𝑠𝑢𝑠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𝑐h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101D49-AEC7-6662-F4DF-211448B45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71" y="5032098"/>
                  <a:ext cx="2753458" cy="333746"/>
                </a:xfrm>
                <a:prstGeom prst="rect">
                  <a:avLst/>
                </a:prstGeom>
                <a:blipFill>
                  <a:blip r:embed="rId7"/>
                  <a:stretch>
                    <a:fillRect t="-1818" b="-254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A98907-2547-286D-8D84-44011B5E8B55}"/>
                  </a:ext>
                </a:extLst>
              </p:cNvPr>
              <p:cNvSpPr txBox="1"/>
              <p:nvPr/>
            </p:nvSpPr>
            <p:spPr>
              <a:xfrm>
                <a:off x="7528240" y="5198971"/>
                <a:ext cx="52369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A98907-2547-286D-8D84-44011B5E8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240" y="5198971"/>
                <a:ext cx="52369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B3C233-63D8-6443-2F65-C6941E8EF78B}"/>
                  </a:ext>
                </a:extLst>
              </p:cNvPr>
              <p:cNvSpPr txBox="1"/>
              <p:nvPr/>
            </p:nvSpPr>
            <p:spPr>
              <a:xfrm>
                <a:off x="6541581" y="5198971"/>
                <a:ext cx="52369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B3C233-63D8-6443-2F65-C6941E8E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81" y="5198971"/>
                <a:ext cx="52369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순서도: 수동 연산 1">
            <a:extLst>
              <a:ext uri="{FF2B5EF4-FFF2-40B4-BE49-F238E27FC236}">
                <a16:creationId xmlns:a16="http://schemas.microsoft.com/office/drawing/2014/main" id="{8FB70434-1E0E-8E8D-7099-29E037B2B6E0}"/>
              </a:ext>
            </a:extLst>
          </p:cNvPr>
          <p:cNvSpPr/>
          <p:nvPr/>
        </p:nvSpPr>
        <p:spPr>
          <a:xfrm rot="16200000">
            <a:off x="5837595" y="3929521"/>
            <a:ext cx="1365144" cy="1045184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순서도: 수동 연산 4">
            <a:extLst>
              <a:ext uri="{FF2B5EF4-FFF2-40B4-BE49-F238E27FC236}">
                <a16:creationId xmlns:a16="http://schemas.microsoft.com/office/drawing/2014/main" id="{909FA4E2-1DB6-EED7-E871-EB6725C9258C}"/>
              </a:ext>
            </a:extLst>
          </p:cNvPr>
          <p:cNvSpPr/>
          <p:nvPr/>
        </p:nvSpPr>
        <p:spPr>
          <a:xfrm rot="5400000">
            <a:off x="7546011" y="3929520"/>
            <a:ext cx="1365144" cy="1045184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C5E10-4674-F6BD-6886-F5EBC6051188}"/>
                  </a:ext>
                </a:extLst>
              </p:cNvPr>
              <p:cNvSpPr txBox="1"/>
              <p:nvPr/>
            </p:nvSpPr>
            <p:spPr>
              <a:xfrm>
                <a:off x="6310174" y="4313613"/>
                <a:ext cx="419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𝑠𝑢𝑠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8C5E10-4674-F6BD-6886-F5EBC6051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174" y="4313613"/>
                <a:ext cx="419987" cy="276999"/>
              </a:xfrm>
              <a:prstGeom prst="rect">
                <a:avLst/>
              </a:prstGeom>
              <a:blipFill>
                <a:blip r:embed="rId9"/>
                <a:stretch>
                  <a:fillRect l="-18841" t="-4444" r="-2899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A063F5-C60E-6DD4-F3BE-D17CCB6C5363}"/>
                  </a:ext>
                </a:extLst>
              </p:cNvPr>
              <p:cNvSpPr txBox="1"/>
              <p:nvPr/>
            </p:nvSpPr>
            <p:spPr>
              <a:xfrm>
                <a:off x="8018590" y="4313613"/>
                <a:ext cx="419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𝑠𝑢𝑠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A063F5-C60E-6DD4-F3BE-D17CCB6C5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590" y="4313613"/>
                <a:ext cx="419987" cy="276999"/>
              </a:xfrm>
              <a:prstGeom prst="rect">
                <a:avLst/>
              </a:prstGeom>
              <a:blipFill>
                <a:blip r:embed="rId10"/>
                <a:stretch>
                  <a:fillRect l="-20290" t="-4444" r="-579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864AC6-0CC0-50BC-16AF-DD71A905E7E0}"/>
              </a:ext>
            </a:extLst>
          </p:cNvPr>
          <p:cNvSpPr/>
          <p:nvPr/>
        </p:nvSpPr>
        <p:spPr>
          <a:xfrm>
            <a:off x="7317225" y="3924287"/>
            <a:ext cx="114300" cy="1055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D7C119-E89B-5AF0-858A-E019069795A9}"/>
                  </a:ext>
                </a:extLst>
              </p:cNvPr>
              <p:cNvSpPr txBox="1"/>
              <p:nvPr/>
            </p:nvSpPr>
            <p:spPr>
              <a:xfrm>
                <a:off x="7220510" y="3649854"/>
                <a:ext cx="307730" cy="283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D7C119-E89B-5AF0-858A-E0190697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510" y="3649854"/>
                <a:ext cx="307730" cy="283154"/>
              </a:xfrm>
              <a:prstGeom prst="rect">
                <a:avLst/>
              </a:prstGeom>
              <a:blipFill>
                <a:blip r:embed="rId11"/>
                <a:stretch>
                  <a:fillRect r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855026-1B3A-CA38-AA24-03F3E9B57F97}"/>
                  </a:ext>
                </a:extLst>
              </p:cNvPr>
              <p:cNvSpPr txBox="1"/>
              <p:nvPr/>
            </p:nvSpPr>
            <p:spPr>
              <a:xfrm>
                <a:off x="5179209" y="4295178"/>
                <a:ext cx="523691" cy="313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855026-1B3A-CA38-AA24-03F3E9B57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209" y="4295178"/>
                <a:ext cx="523691" cy="3138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F2139B-707C-D282-617E-91C5EFBF3992}"/>
                  </a:ext>
                </a:extLst>
              </p:cNvPr>
              <p:cNvSpPr txBox="1"/>
              <p:nvPr/>
            </p:nvSpPr>
            <p:spPr>
              <a:xfrm>
                <a:off x="9046032" y="4295178"/>
                <a:ext cx="523691" cy="313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F2139B-707C-D282-617E-91C5EFBF3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032" y="4295178"/>
                <a:ext cx="523691" cy="3138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0E8EE53-DE86-DB7A-AA60-662D286B9798}"/>
              </a:ext>
            </a:extLst>
          </p:cNvPr>
          <p:cNvCxnSpPr>
            <a:stCxn id="27" idx="3"/>
            <a:endCxn id="2" idx="0"/>
          </p:cNvCxnSpPr>
          <p:nvPr/>
        </p:nvCxnSpPr>
        <p:spPr>
          <a:xfrm>
            <a:off x="5702900" y="4452112"/>
            <a:ext cx="2946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AA3D048-809F-A0AE-C44A-73A4A9C97BAB}"/>
              </a:ext>
            </a:extLst>
          </p:cNvPr>
          <p:cNvCxnSpPr>
            <a:stCxn id="2" idx="2"/>
            <a:endCxn id="19" idx="1"/>
          </p:cNvCxnSpPr>
          <p:nvPr/>
        </p:nvCxnSpPr>
        <p:spPr>
          <a:xfrm flipV="1">
            <a:off x="7042759" y="4452112"/>
            <a:ext cx="2744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F1E6AC1-CB1A-0EE7-01BE-3FD501CACED0}"/>
              </a:ext>
            </a:extLst>
          </p:cNvPr>
          <p:cNvCxnSpPr>
            <a:stCxn id="19" idx="3"/>
            <a:endCxn id="5" idx="2"/>
          </p:cNvCxnSpPr>
          <p:nvPr/>
        </p:nvCxnSpPr>
        <p:spPr>
          <a:xfrm>
            <a:off x="7431525" y="4452112"/>
            <a:ext cx="274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E300C4B-948F-84B8-E6C0-B03E25A73C09}"/>
              </a:ext>
            </a:extLst>
          </p:cNvPr>
          <p:cNvCxnSpPr>
            <a:stCxn id="5" idx="0"/>
            <a:endCxn id="28" idx="1"/>
          </p:cNvCxnSpPr>
          <p:nvPr/>
        </p:nvCxnSpPr>
        <p:spPr>
          <a:xfrm>
            <a:off x="8751175" y="4452112"/>
            <a:ext cx="294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F49B79BC-5C93-16FB-AE4E-B6B8B9C372F7}"/>
              </a:ext>
            </a:extLst>
          </p:cNvPr>
          <p:cNvCxnSpPr>
            <a:stCxn id="31" idx="0"/>
            <a:endCxn id="2" idx="1"/>
          </p:cNvCxnSpPr>
          <p:nvPr/>
        </p:nvCxnSpPr>
        <p:spPr>
          <a:xfrm rot="16200000" flipV="1">
            <a:off x="6561397" y="4956941"/>
            <a:ext cx="200800" cy="2832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76F887AD-F876-F568-903A-EB5218D3B218}"/>
              </a:ext>
            </a:extLst>
          </p:cNvPr>
          <p:cNvCxnSpPr>
            <a:stCxn id="30" idx="0"/>
            <a:endCxn id="5" idx="3"/>
          </p:cNvCxnSpPr>
          <p:nvPr/>
        </p:nvCxnSpPr>
        <p:spPr>
          <a:xfrm rot="5400000" flipH="1" flipV="1">
            <a:off x="7908934" y="4879323"/>
            <a:ext cx="200801" cy="438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A8C94C-815E-6246-53D1-7FAAF7A33457}"/>
                  </a:ext>
                </a:extLst>
              </p:cNvPr>
              <p:cNvSpPr txBox="1"/>
              <p:nvPr/>
            </p:nvSpPr>
            <p:spPr>
              <a:xfrm>
                <a:off x="9752803" y="4241939"/>
                <a:ext cx="1806905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𝑏𝑜𝑑𝑦</m:t>
                              </m:r>
                            </m:sup>
                          </m:sSub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𝑏𝑜𝑑𝑦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A8C94C-815E-6246-53D1-7FAAF7A33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803" y="4241939"/>
                <a:ext cx="1806905" cy="300660"/>
              </a:xfrm>
              <a:prstGeom prst="rect">
                <a:avLst/>
              </a:prstGeom>
              <a:blipFill>
                <a:blip r:embed="rId14"/>
                <a:stretch>
                  <a:fillRect l="-2365" t="-2041" b="-22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9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2CE0-AAD2-2756-2F50-A59385897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F16FA-254B-7BCE-9F58-4842F099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655321"/>
            <a:ext cx="11684000" cy="1326932"/>
          </a:xfrm>
        </p:spPr>
        <p:txBody>
          <a:bodyPr/>
          <a:lstStyle/>
          <a:p>
            <a:r>
              <a:rPr lang="en-US" altLang="ko-KR" dirty="0">
                <a:latin typeface="+mn-lt"/>
                <a:ea typeface="+mj-ea"/>
              </a:rPr>
              <a:t>Pre-training Phase : Semi-supervised Learning</a:t>
            </a:r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10AB63-6F50-6F15-65BF-FB063E7ED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80BFC0C0-22CD-2228-EF97-0A9E19DE4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0D49D21-C730-A143-0979-073614C9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동역학 파라미터 추출 네트워크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2293F301-E5C5-5C0C-B2DE-72DDA9ABFE2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756" y="1219200"/>
              <a:ext cx="1184204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9466">
                      <a:extLst>
                        <a:ext uri="{9D8B030D-6E8A-4147-A177-3AD203B41FA5}">
                          <a16:colId xmlns:a16="http://schemas.microsoft.com/office/drawing/2014/main" val="1907333451"/>
                        </a:ext>
                      </a:extLst>
                    </a:gridCol>
                    <a:gridCol w="2370667">
                      <a:extLst>
                        <a:ext uri="{9D8B030D-6E8A-4147-A177-3AD203B41FA5}">
                          <a16:colId xmlns:a16="http://schemas.microsoft.com/office/drawing/2014/main" val="5855098"/>
                        </a:ext>
                      </a:extLst>
                    </a:gridCol>
                    <a:gridCol w="699911">
                      <a:extLst>
                        <a:ext uri="{9D8B030D-6E8A-4147-A177-3AD203B41FA5}">
                          <a16:colId xmlns:a16="http://schemas.microsoft.com/office/drawing/2014/main" val="4109619438"/>
                        </a:ext>
                      </a:extLst>
                    </a:gridCol>
                    <a:gridCol w="1952978">
                      <a:extLst>
                        <a:ext uri="{9D8B030D-6E8A-4147-A177-3AD203B41FA5}">
                          <a16:colId xmlns:a16="http://schemas.microsoft.com/office/drawing/2014/main" val="676969810"/>
                        </a:ext>
                      </a:extLst>
                    </a:gridCol>
                    <a:gridCol w="5159022">
                      <a:extLst>
                        <a:ext uri="{9D8B030D-6E8A-4147-A177-3AD203B41FA5}">
                          <a16:colId xmlns:a16="http://schemas.microsoft.com/office/drawing/2014/main" val="321247383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Measurable</a:t>
                          </a: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Rotational Vehicle Body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𝑏𝑜𝑑𝑦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𝑏𝑜𝑑𝑦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Roll and Pitch angle of the vehicle body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14956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Vehicle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𝑣𝑒h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ko-KR" alt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𝑣𝑒h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Longitudinal, Lateral and rotational speed of the vehicle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07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Input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User Control Input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𝑐𝑐𝑒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𝑏𝑟𝑎𝑘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𝑠𝑡𝑒𝑒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Control input from driver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090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Unknown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Chassis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𝑐h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Hidden status describing the chassis status at time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altLang="ko-KR" sz="12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Expected to have information about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𝑐h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𝑐h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begChr m:val=""/>
                                                <m:endChr m:val="|"/>
                                                <m:ctrlPr>
                                                  <a:rPr lang="en-US" altLang="ko-KR" sz="1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altLang="ko-KR" sz="12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=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𝑡𝑖𝑒𝑟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ko-KR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𝑖𝑛𝑑𝑒𝑥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0075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2293F301-E5C5-5C0C-B2DE-72DDA9ABFE2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756" y="1219200"/>
              <a:ext cx="1184204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9466">
                      <a:extLst>
                        <a:ext uri="{9D8B030D-6E8A-4147-A177-3AD203B41FA5}">
                          <a16:colId xmlns:a16="http://schemas.microsoft.com/office/drawing/2014/main" val="1907333451"/>
                        </a:ext>
                      </a:extLst>
                    </a:gridCol>
                    <a:gridCol w="2370667">
                      <a:extLst>
                        <a:ext uri="{9D8B030D-6E8A-4147-A177-3AD203B41FA5}">
                          <a16:colId xmlns:a16="http://schemas.microsoft.com/office/drawing/2014/main" val="5855098"/>
                        </a:ext>
                      </a:extLst>
                    </a:gridCol>
                    <a:gridCol w="699911">
                      <a:extLst>
                        <a:ext uri="{9D8B030D-6E8A-4147-A177-3AD203B41FA5}">
                          <a16:colId xmlns:a16="http://schemas.microsoft.com/office/drawing/2014/main" val="4109619438"/>
                        </a:ext>
                      </a:extLst>
                    </a:gridCol>
                    <a:gridCol w="1952978">
                      <a:extLst>
                        <a:ext uri="{9D8B030D-6E8A-4147-A177-3AD203B41FA5}">
                          <a16:colId xmlns:a16="http://schemas.microsoft.com/office/drawing/2014/main" val="676969810"/>
                        </a:ext>
                      </a:extLst>
                    </a:gridCol>
                    <a:gridCol w="5159022">
                      <a:extLst>
                        <a:ext uri="{9D8B030D-6E8A-4147-A177-3AD203B41FA5}">
                          <a16:colId xmlns:a16="http://schemas.microsoft.com/office/drawing/2014/main" val="321247383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Measurable</a:t>
                          </a:r>
                        </a:p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Rotational Vehicle Body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3279" r="-1015652" b="-4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745" t="-3279" r="-263863" b="-4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3279" r="-118" b="-4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814956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Vehicle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103279" r="-1015652" b="-3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745" t="-103279" r="-263863" b="-3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103279" r="-118" b="-3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1107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Input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User Control Input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203279" r="-1015652" b="-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745" t="-203279" r="-263863" b="-2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203279" r="-118" b="-288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09076"/>
                      </a:ext>
                    </a:extLst>
                  </a:tr>
                  <a:tr h="50558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Unknown Parameters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Chassis status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4783" t="-222892" r="-1015652" b="-1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-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dot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9669" t="-222892" r="-118" b="-112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00752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7036FE0B-5283-7902-F264-0485A0CBB946}"/>
              </a:ext>
            </a:extLst>
          </p:cNvPr>
          <p:cNvGrpSpPr/>
          <p:nvPr/>
        </p:nvGrpSpPr>
        <p:grpSpPr>
          <a:xfrm>
            <a:off x="311736" y="3560312"/>
            <a:ext cx="4362450" cy="1846865"/>
            <a:chOff x="110470" y="3560312"/>
            <a:chExt cx="4362450" cy="184686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29CEAD2-AE92-6FA1-D021-225702BF637E}"/>
                </a:ext>
              </a:extLst>
            </p:cNvPr>
            <p:cNvSpPr/>
            <p:nvPr/>
          </p:nvSpPr>
          <p:spPr>
            <a:xfrm>
              <a:off x="1238320" y="4572122"/>
              <a:ext cx="171926" cy="3341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F402CE38-8815-055F-8CB6-AB01D4E7005A}"/>
                </a:ext>
              </a:extLst>
            </p:cNvPr>
            <p:cNvSpPr/>
            <p:nvPr/>
          </p:nvSpPr>
          <p:spPr>
            <a:xfrm>
              <a:off x="1165729" y="5073058"/>
              <a:ext cx="403585" cy="334119"/>
            </a:xfrm>
            <a:prstGeom prst="roundRect">
              <a:avLst/>
            </a:prstGeom>
            <a:solidFill>
              <a:srgbClr val="FF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1F8CA93-C2AF-927C-FE81-6C237DA9480A}"/>
                </a:ext>
              </a:extLst>
            </p:cNvPr>
            <p:cNvSpPr/>
            <p:nvPr/>
          </p:nvSpPr>
          <p:spPr>
            <a:xfrm>
              <a:off x="1665792" y="3968158"/>
              <a:ext cx="379771" cy="334119"/>
            </a:xfrm>
            <a:prstGeom prst="roundRect">
              <a:avLst/>
            </a:prstGeom>
            <a:solidFill>
              <a:srgbClr val="FF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087B6B9-1EBB-4427-9B65-A620982A5DAE}"/>
                </a:ext>
              </a:extLst>
            </p:cNvPr>
            <p:cNvSpPr/>
            <p:nvPr/>
          </p:nvSpPr>
          <p:spPr>
            <a:xfrm>
              <a:off x="1246693" y="3968158"/>
              <a:ext cx="346434" cy="3341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658A946-619B-DAE5-69B9-48860FC9A84C}"/>
                </a:ext>
              </a:extLst>
            </p:cNvPr>
            <p:cNvSpPr/>
            <p:nvPr/>
          </p:nvSpPr>
          <p:spPr>
            <a:xfrm>
              <a:off x="1246693" y="3560312"/>
              <a:ext cx="346434" cy="33411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ECBB3D-95EA-BB7B-3990-0000531901F5}"/>
                    </a:ext>
                  </a:extLst>
                </p:cNvPr>
                <p:cNvSpPr txBox="1"/>
                <p:nvPr/>
              </p:nvSpPr>
              <p:spPr>
                <a:xfrm>
                  <a:off x="110470" y="3563077"/>
                  <a:ext cx="3713665" cy="2860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𝑃𝑇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𝑐h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𝑣𝑒h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ECBB3D-95EA-BB7B-3990-0000531901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70" y="3563077"/>
                  <a:ext cx="3713665" cy="286040"/>
                </a:xfrm>
                <a:prstGeom prst="rect">
                  <a:avLst/>
                </a:prstGeom>
                <a:blipFill>
                  <a:blip r:embed="rId4"/>
                  <a:stretch>
                    <a:fillRect b="-34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16C282C-3874-9571-A2FF-47E206A59BB1}"/>
                    </a:ext>
                  </a:extLst>
                </p:cNvPr>
                <p:cNvSpPr txBox="1"/>
                <p:nvPr/>
              </p:nvSpPr>
              <p:spPr>
                <a:xfrm>
                  <a:off x="891520" y="3894431"/>
                  <a:ext cx="3581400" cy="4246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𝑃𝑇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𝑠𝑢𝑠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𝑏𝑜𝑑𝑦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𝑣𝑒h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16C282C-3874-9571-A2FF-47E206A59B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520" y="3894431"/>
                  <a:ext cx="3581400" cy="424668"/>
                </a:xfrm>
                <a:prstGeom prst="rect">
                  <a:avLst/>
                </a:prstGeom>
                <a:blipFill>
                  <a:blip r:embed="rId5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AD1A05-694C-C272-7016-4FAB99EA39EB}"/>
                    </a:ext>
                  </a:extLst>
                </p:cNvPr>
                <p:cNvSpPr txBox="1"/>
                <p:nvPr/>
              </p:nvSpPr>
              <p:spPr>
                <a:xfrm>
                  <a:off x="110471" y="4548123"/>
                  <a:ext cx="2753458" cy="2956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𝑐h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𝑣𝑒h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AD1A05-694C-C272-7016-4FAB99EA3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71" y="4548123"/>
                  <a:ext cx="2753458" cy="295658"/>
                </a:xfrm>
                <a:prstGeom prst="rect">
                  <a:avLst/>
                </a:prstGeom>
                <a:blipFill>
                  <a:blip r:embed="rId6"/>
                  <a:stretch>
                    <a:fillRect b="-224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1ABC04E-A639-CF55-5CF6-41036DEC3104}"/>
                    </a:ext>
                  </a:extLst>
                </p:cNvPr>
                <p:cNvSpPr txBox="1"/>
                <p:nvPr/>
              </p:nvSpPr>
              <p:spPr>
                <a:xfrm>
                  <a:off x="110471" y="5032098"/>
                  <a:ext cx="2753458" cy="3337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𝑏𝑜𝑑𝑦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𝑠𝑢𝑠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𝑐h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1ABC04E-A639-CF55-5CF6-41036DEC3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71" y="5032098"/>
                  <a:ext cx="2753458" cy="333746"/>
                </a:xfrm>
                <a:prstGeom prst="rect">
                  <a:avLst/>
                </a:prstGeom>
                <a:blipFill>
                  <a:blip r:embed="rId7"/>
                  <a:stretch>
                    <a:fillRect t="-1818" b="-254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EC171E-2B1A-7679-7627-4C46183D2005}"/>
                  </a:ext>
                </a:extLst>
              </p:cNvPr>
              <p:cNvSpPr txBox="1"/>
              <p:nvPr/>
            </p:nvSpPr>
            <p:spPr>
              <a:xfrm>
                <a:off x="5867065" y="5291619"/>
                <a:ext cx="52369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EC171E-2B1A-7679-7627-4C46183D2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5" y="5291619"/>
                <a:ext cx="52369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순서도: 수동 연산 1">
            <a:extLst>
              <a:ext uri="{FF2B5EF4-FFF2-40B4-BE49-F238E27FC236}">
                <a16:creationId xmlns:a16="http://schemas.microsoft.com/office/drawing/2014/main" id="{E486BD6E-2849-92CD-BC38-132660463E4F}"/>
              </a:ext>
            </a:extLst>
          </p:cNvPr>
          <p:cNvSpPr/>
          <p:nvPr/>
        </p:nvSpPr>
        <p:spPr>
          <a:xfrm rot="16200000">
            <a:off x="5837595" y="3929521"/>
            <a:ext cx="1365144" cy="1045184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E600A6-828D-B071-67BF-59F441968028}"/>
                  </a:ext>
                </a:extLst>
              </p:cNvPr>
              <p:cNvSpPr txBox="1"/>
              <p:nvPr/>
            </p:nvSpPr>
            <p:spPr>
              <a:xfrm>
                <a:off x="6310174" y="4313613"/>
                <a:ext cx="419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𝑠𝑢𝑠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E600A6-828D-B071-67BF-59F441968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174" y="4313613"/>
                <a:ext cx="419987" cy="276999"/>
              </a:xfrm>
              <a:prstGeom prst="rect">
                <a:avLst/>
              </a:prstGeom>
              <a:blipFill>
                <a:blip r:embed="rId9"/>
                <a:stretch>
                  <a:fillRect l="-18841" t="-4444" r="-2899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2D9A82-5543-9142-6323-2FF45BC7736B}"/>
                  </a:ext>
                </a:extLst>
              </p:cNvPr>
              <p:cNvSpPr txBox="1"/>
              <p:nvPr/>
            </p:nvSpPr>
            <p:spPr>
              <a:xfrm>
                <a:off x="5179209" y="4295178"/>
                <a:ext cx="523691" cy="313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2D9A82-5543-9142-6323-2FF45BC77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209" y="4295178"/>
                <a:ext cx="523691" cy="313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DE621D7-4C44-EFE4-568A-940EAFC6FA90}"/>
              </a:ext>
            </a:extLst>
          </p:cNvPr>
          <p:cNvCxnSpPr>
            <a:stCxn id="27" idx="3"/>
            <a:endCxn id="2" idx="0"/>
          </p:cNvCxnSpPr>
          <p:nvPr/>
        </p:nvCxnSpPr>
        <p:spPr>
          <a:xfrm>
            <a:off x="5702900" y="4452112"/>
            <a:ext cx="2946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893E9A7-03DA-2977-8CD2-7C7B87BA0099}"/>
              </a:ext>
            </a:extLst>
          </p:cNvPr>
          <p:cNvCxnSpPr>
            <a:cxnSpLocks/>
            <a:stCxn id="2" idx="2"/>
            <a:endCxn id="15" idx="2"/>
          </p:cNvCxnSpPr>
          <p:nvPr/>
        </p:nvCxnSpPr>
        <p:spPr>
          <a:xfrm>
            <a:off x="7042759" y="4452113"/>
            <a:ext cx="371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AB7A07D4-2440-4D2C-1069-0D17F8E6039A}"/>
              </a:ext>
            </a:extLst>
          </p:cNvPr>
          <p:cNvCxnSpPr>
            <a:cxnSpLocks/>
            <a:stCxn id="31" idx="0"/>
            <a:endCxn id="2" idx="1"/>
          </p:cNvCxnSpPr>
          <p:nvPr/>
        </p:nvCxnSpPr>
        <p:spPr>
          <a:xfrm rot="5400000" flipH="1" flipV="1">
            <a:off x="6177815" y="4949267"/>
            <a:ext cx="293448" cy="3912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84F42-FDDA-516B-F35E-EF764484C8C2}"/>
                  </a:ext>
                </a:extLst>
              </p:cNvPr>
              <p:cNvSpPr txBox="1"/>
              <p:nvPr/>
            </p:nvSpPr>
            <p:spPr>
              <a:xfrm>
                <a:off x="7052284" y="3923049"/>
                <a:ext cx="872516" cy="283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𝑣𝑒h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84F42-FDDA-516B-F35E-EF764484C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284" y="3923049"/>
                <a:ext cx="872516" cy="2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18AEC5-D7DF-7031-589A-7D6179AC3529}"/>
              </a:ext>
            </a:extLst>
          </p:cNvPr>
          <p:cNvSpPr/>
          <p:nvPr/>
        </p:nvSpPr>
        <p:spPr>
          <a:xfrm>
            <a:off x="7924800" y="4143294"/>
            <a:ext cx="838200" cy="61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5868ADC-E01E-4BC3-8A08-C7491BCEC172}"/>
              </a:ext>
            </a:extLst>
          </p:cNvPr>
          <p:cNvSpPr/>
          <p:nvPr/>
        </p:nvSpPr>
        <p:spPr>
          <a:xfrm>
            <a:off x="7414531" y="4382864"/>
            <a:ext cx="138497" cy="138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39F3E70-0D26-6789-F205-54FE25FF7C54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7483780" y="4206203"/>
            <a:ext cx="4762" cy="17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850CB73-D1FF-2887-9520-0DD86FA1A8DA}"/>
              </a:ext>
            </a:extLst>
          </p:cNvPr>
          <p:cNvCxnSpPr>
            <a:stCxn id="15" idx="6"/>
            <a:endCxn id="14" idx="1"/>
          </p:cNvCxnSpPr>
          <p:nvPr/>
        </p:nvCxnSpPr>
        <p:spPr>
          <a:xfrm flipV="1">
            <a:off x="7553028" y="4452112"/>
            <a:ext cx="371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25C6363-9B5A-A312-EBDC-329422DA03F8}"/>
                  </a:ext>
                </a:extLst>
              </p:cNvPr>
              <p:cNvSpPr txBox="1"/>
              <p:nvPr/>
            </p:nvSpPr>
            <p:spPr>
              <a:xfrm>
                <a:off x="8133906" y="4313613"/>
                <a:ext cx="371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𝑃𝑇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25C6363-9B5A-A312-EBDC-329422DA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906" y="4313613"/>
                <a:ext cx="371320" cy="276999"/>
              </a:xfrm>
              <a:prstGeom prst="rect">
                <a:avLst/>
              </a:prstGeom>
              <a:blipFill>
                <a:blip r:embed="rId12"/>
                <a:stretch>
                  <a:fillRect l="-22951" t="-4444" r="-4918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:a16="http://schemas.microsoft.com/office/drawing/2014/main" id="{A0E273FB-7361-99D6-ABE9-1182F9A12AB5}"/>
              </a:ext>
            </a:extLst>
          </p:cNvPr>
          <p:cNvSpPr/>
          <p:nvPr/>
        </p:nvSpPr>
        <p:spPr>
          <a:xfrm>
            <a:off x="9085255" y="3924287"/>
            <a:ext cx="114300" cy="1055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1F52693-0608-7029-295D-D42A46B12861}"/>
              </a:ext>
            </a:extLst>
          </p:cNvPr>
          <p:cNvCxnSpPr>
            <a:cxnSpLocks/>
            <a:stCxn id="14" idx="3"/>
            <a:endCxn id="58" idx="1"/>
          </p:cNvCxnSpPr>
          <p:nvPr/>
        </p:nvCxnSpPr>
        <p:spPr>
          <a:xfrm>
            <a:off x="8763000" y="4452112"/>
            <a:ext cx="322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C15C514-08BA-E77B-DE8E-89724C24B59C}"/>
                  </a:ext>
                </a:extLst>
              </p:cNvPr>
              <p:cNvSpPr txBox="1"/>
              <p:nvPr/>
            </p:nvSpPr>
            <p:spPr>
              <a:xfrm>
                <a:off x="8706147" y="3616672"/>
                <a:ext cx="872516" cy="285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C15C514-08BA-E77B-DE8E-89724C24B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147" y="3616672"/>
                <a:ext cx="872516" cy="28501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A42EF1-E1EF-F240-BEAC-09EF65AD91D8}"/>
                  </a:ext>
                </a:extLst>
              </p:cNvPr>
              <p:cNvSpPr txBox="1"/>
              <p:nvPr/>
            </p:nvSpPr>
            <p:spPr>
              <a:xfrm>
                <a:off x="9602070" y="5198971"/>
                <a:ext cx="52369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6A42EF1-E1EF-F240-BEAC-09EF65AD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70" y="5198971"/>
                <a:ext cx="52369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순서도: 수동 연산 79">
            <a:extLst>
              <a:ext uri="{FF2B5EF4-FFF2-40B4-BE49-F238E27FC236}">
                <a16:creationId xmlns:a16="http://schemas.microsoft.com/office/drawing/2014/main" id="{EEFDEA6E-14ED-7DE4-644C-01964B68DABD}"/>
              </a:ext>
            </a:extLst>
          </p:cNvPr>
          <p:cNvSpPr/>
          <p:nvPr/>
        </p:nvSpPr>
        <p:spPr>
          <a:xfrm rot="5400000">
            <a:off x="9323311" y="3929520"/>
            <a:ext cx="1365144" cy="1045184"/>
          </a:xfrm>
          <a:prstGeom prst="flowChartManualOperati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4E3462B-E7CD-11D0-2B68-0DD4385798FB}"/>
                  </a:ext>
                </a:extLst>
              </p:cNvPr>
              <p:cNvSpPr txBox="1"/>
              <p:nvPr/>
            </p:nvSpPr>
            <p:spPr>
              <a:xfrm>
                <a:off x="9783258" y="4313613"/>
                <a:ext cx="419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𝑠𝑢𝑠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4E3462B-E7CD-11D0-2B68-0DD438579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258" y="4313613"/>
                <a:ext cx="419987" cy="276999"/>
              </a:xfrm>
              <a:prstGeom prst="rect">
                <a:avLst/>
              </a:prstGeom>
              <a:blipFill>
                <a:blip r:embed="rId15"/>
                <a:stretch>
                  <a:fillRect l="-20290" t="-4444" r="-4348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E685F35-767A-6734-2040-84537922F620}"/>
                  </a:ext>
                </a:extLst>
              </p:cNvPr>
              <p:cNvSpPr txBox="1"/>
              <p:nvPr/>
            </p:nvSpPr>
            <p:spPr>
              <a:xfrm>
                <a:off x="10945758" y="4295178"/>
                <a:ext cx="523691" cy="313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p>
                      </m:sSubSup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E685F35-767A-6734-2040-84537922F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758" y="4295178"/>
                <a:ext cx="523691" cy="3138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4D7CDB90-C6F1-8CC3-02AF-AF64CCEA2FAD}"/>
              </a:ext>
            </a:extLst>
          </p:cNvPr>
          <p:cNvCxnSpPr>
            <a:cxnSpLocks/>
            <a:stCxn id="58" idx="3"/>
            <a:endCxn id="80" idx="2"/>
          </p:cNvCxnSpPr>
          <p:nvPr/>
        </p:nvCxnSpPr>
        <p:spPr>
          <a:xfrm>
            <a:off x="9199555" y="4452112"/>
            <a:ext cx="283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795164D-EEA5-5717-F185-BEA2E038D55F}"/>
              </a:ext>
            </a:extLst>
          </p:cNvPr>
          <p:cNvCxnSpPr>
            <a:stCxn id="80" idx="0"/>
            <a:endCxn id="84" idx="1"/>
          </p:cNvCxnSpPr>
          <p:nvPr/>
        </p:nvCxnSpPr>
        <p:spPr>
          <a:xfrm>
            <a:off x="10528475" y="4452112"/>
            <a:ext cx="417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EAEB2075-1DA9-E0AB-980F-C3ACA32D8168}"/>
              </a:ext>
            </a:extLst>
          </p:cNvPr>
          <p:cNvCxnSpPr>
            <a:stCxn id="79" idx="0"/>
            <a:endCxn id="80" idx="3"/>
          </p:cNvCxnSpPr>
          <p:nvPr/>
        </p:nvCxnSpPr>
        <p:spPr>
          <a:xfrm rot="5400000" flipH="1" flipV="1">
            <a:off x="9834499" y="5027588"/>
            <a:ext cx="200801" cy="1419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오른쪽 중괄호 91">
            <a:extLst>
              <a:ext uri="{FF2B5EF4-FFF2-40B4-BE49-F238E27FC236}">
                <a16:creationId xmlns:a16="http://schemas.microsoft.com/office/drawing/2014/main" id="{D46C15D3-CE4B-8C31-1E3D-821CCDF08AFB}"/>
              </a:ext>
            </a:extLst>
          </p:cNvPr>
          <p:cNvSpPr/>
          <p:nvPr/>
        </p:nvSpPr>
        <p:spPr>
          <a:xfrm rot="5400000">
            <a:off x="8081205" y="4121808"/>
            <a:ext cx="275230" cy="2917160"/>
          </a:xfrm>
          <a:prstGeom prst="rightBrace">
            <a:avLst>
              <a:gd name="adj1" fmla="val 39743"/>
              <a:gd name="adj2" fmla="val 5049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449282-3345-39A1-2619-81C1B7480F59}"/>
              </a:ext>
            </a:extLst>
          </p:cNvPr>
          <p:cNvSpPr txBox="1"/>
          <p:nvPr/>
        </p:nvSpPr>
        <p:spPr>
          <a:xfrm>
            <a:off x="7434944" y="5708205"/>
            <a:ext cx="14804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Foundation Model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809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7DBC-5085-F08E-5685-D4E425EFC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93B8E-471C-9CA8-7252-EE2E62E29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655321"/>
            <a:ext cx="11684000" cy="57015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lt"/>
                <a:ea typeface="+mj-ea"/>
              </a:rPr>
              <a:t>Tailored training Phase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75F38E-22E9-EF95-16AD-776E09F69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BC99309-10FB-142D-6259-E6F557E3B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C332D85-13D6-991E-CEBD-83291278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동역학 파라미터 추출 </a:t>
            </a:r>
            <a:r>
              <a:rPr lang="en-US" altLang="ko-KR" dirty="0"/>
              <a:t>pipeline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FC8C4-F4F4-5011-F39B-05BABAECBABD}"/>
              </a:ext>
            </a:extLst>
          </p:cNvPr>
          <p:cNvSpPr/>
          <p:nvPr/>
        </p:nvSpPr>
        <p:spPr>
          <a:xfrm>
            <a:off x="879440" y="2531810"/>
            <a:ext cx="1676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Foundation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Model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3FE08-2C94-13DF-8715-39C3B23EC9A2}"/>
              </a:ext>
            </a:extLst>
          </p:cNvPr>
          <p:cNvSpPr/>
          <p:nvPr/>
        </p:nvSpPr>
        <p:spPr>
          <a:xfrm>
            <a:off x="4636748" y="2531810"/>
            <a:ext cx="3048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Simple &amp; differentiable Physics model (Bicycle model)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1942716-0646-1799-176D-8222B1AAFCEE}"/>
              </a:ext>
            </a:extLst>
          </p:cNvPr>
          <p:cNvCxnSpPr>
            <a:cxnSpLocks/>
            <a:stCxn id="2" idx="3"/>
            <a:endCxn id="26" idx="2"/>
          </p:cNvCxnSpPr>
          <p:nvPr/>
        </p:nvCxnSpPr>
        <p:spPr>
          <a:xfrm>
            <a:off x="2555840" y="2798510"/>
            <a:ext cx="9712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Dynamic bicycle model. | Download Scientific Diagram">
            <a:extLst>
              <a:ext uri="{FF2B5EF4-FFF2-40B4-BE49-F238E27FC236}">
                <a16:creationId xmlns:a16="http://schemas.microsoft.com/office/drawing/2014/main" id="{DCEC2798-A1C3-2AB8-F691-8F2E8D66D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48" y="1066800"/>
            <a:ext cx="1473200" cy="138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19F4C3-911E-FA61-2B09-915EC7C3D5AD}"/>
              </a:ext>
            </a:extLst>
          </p:cNvPr>
          <p:cNvCxnSpPr>
            <a:cxnSpLocks/>
          </p:cNvCxnSpPr>
          <p:nvPr/>
        </p:nvCxnSpPr>
        <p:spPr>
          <a:xfrm>
            <a:off x="7684748" y="2797723"/>
            <a:ext cx="320247" cy="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477BE-0758-195E-8D65-4834C5F3A44D}"/>
                  </a:ext>
                </a:extLst>
              </p:cNvPr>
              <p:cNvSpPr txBox="1"/>
              <p:nvPr/>
            </p:nvSpPr>
            <p:spPr>
              <a:xfrm>
                <a:off x="8004995" y="2652861"/>
                <a:ext cx="1563811" cy="2912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𝑚𝑜𝑡𝑖𝑜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</m:oMath>
                  </m:oMathPara>
                </a14:m>
                <a:endParaRPr lang="ko-KR" alt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C477BE-0758-195E-8D65-4834C5F3A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995" y="2652861"/>
                <a:ext cx="1563811" cy="291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69F5529-1373-EAC7-4E60-3F73CC56F75A}"/>
              </a:ext>
            </a:extLst>
          </p:cNvPr>
          <p:cNvSpPr txBox="1"/>
          <p:nvPr/>
        </p:nvSpPr>
        <p:spPr>
          <a:xfrm>
            <a:off x="2595916" y="2531810"/>
            <a:ext cx="881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 b="0" dirty="0">
                <a:solidFill>
                  <a:schemeClr val="tx1"/>
                </a:solidFill>
              </a:rPr>
              <a:t>Parameter</a:t>
            </a:r>
            <a:endParaRPr lang="ko-KR" altLang="en-US" sz="1200" b="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29F0A3-3AD6-38EF-1708-C6C225E20E6F}"/>
              </a:ext>
            </a:extLst>
          </p:cNvPr>
          <p:cNvSpPr/>
          <p:nvPr/>
        </p:nvSpPr>
        <p:spPr>
          <a:xfrm>
            <a:off x="3149505" y="1530201"/>
            <a:ext cx="893578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Tailoring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Module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D819832-8F37-44DE-2B6F-18E4A0064EA8}"/>
              </a:ext>
            </a:extLst>
          </p:cNvPr>
          <p:cNvSpPr/>
          <p:nvPr/>
        </p:nvSpPr>
        <p:spPr>
          <a:xfrm>
            <a:off x="3527046" y="2729262"/>
            <a:ext cx="138497" cy="138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793A2B-93CE-6AC5-BD63-AB12C93AA19E}"/>
                  </a:ext>
                </a:extLst>
              </p:cNvPr>
              <p:cNvSpPr txBox="1"/>
              <p:nvPr/>
            </p:nvSpPr>
            <p:spPr>
              <a:xfrm>
                <a:off x="3544195" y="2105266"/>
                <a:ext cx="7723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𝑝𝑎𝑟𝑎𝑚</m:t>
                      </m:r>
                    </m:oMath>
                  </m:oMathPara>
                </a14:m>
                <a:endParaRPr lang="ko-KR" alt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793A2B-93CE-6AC5-BD63-AB12C93AA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95" y="2105266"/>
                <a:ext cx="77230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E573DC-EF1B-6188-3379-393BE14880D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3596294" y="2063601"/>
            <a:ext cx="1" cy="665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8555DE-FDA4-1E25-9DC6-24BDFD72FA5F}"/>
              </a:ext>
            </a:extLst>
          </p:cNvPr>
          <p:cNvCxnSpPr>
            <a:cxnSpLocks/>
          </p:cNvCxnSpPr>
          <p:nvPr/>
        </p:nvCxnSpPr>
        <p:spPr>
          <a:xfrm flipV="1">
            <a:off x="3665543" y="2798510"/>
            <a:ext cx="9712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EDD6F3-92FC-FEA9-68ED-4813AF70864B}"/>
              </a:ext>
            </a:extLst>
          </p:cNvPr>
          <p:cNvSpPr/>
          <p:nvPr/>
        </p:nvSpPr>
        <p:spPr>
          <a:xfrm>
            <a:off x="3054266" y="4305268"/>
            <a:ext cx="30480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Complex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high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DoF</a:t>
            </a:r>
            <a:r>
              <a:rPr lang="en-US" altLang="ko-KR" sz="1400" dirty="0">
                <a:solidFill>
                  <a:schemeClr val="tx1"/>
                </a:solidFill>
              </a:rPr>
              <a:t> Physics model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(MORAI SIM, non-differentiable)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224EFBA-C02B-95AD-09C3-E760FA0EC717}"/>
              </a:ext>
            </a:extLst>
          </p:cNvPr>
          <p:cNvCxnSpPr>
            <a:stCxn id="2" idx="3"/>
            <a:endCxn id="37" idx="1"/>
          </p:cNvCxnSpPr>
          <p:nvPr/>
        </p:nvCxnSpPr>
        <p:spPr>
          <a:xfrm>
            <a:off x="2555840" y="2798510"/>
            <a:ext cx="498426" cy="17734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A1C82C8-DF40-820A-ADF1-2296D5EEAB4F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>
            <a:off x="6102266" y="4571968"/>
            <a:ext cx="506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ED5985-B8B2-DB8C-09B3-660776ACDFFA}"/>
                  </a:ext>
                </a:extLst>
              </p:cNvPr>
              <p:cNvSpPr txBox="1"/>
              <p:nvPr/>
            </p:nvSpPr>
            <p:spPr>
              <a:xfrm>
                <a:off x="6608830" y="4433468"/>
                <a:ext cx="156381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𝑀𝑂𝑅𝐴𝐼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𝑚𝑜𝑡𝑖𝑜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𝑀𝑂𝑅𝐴𝐼</m:t>
                          </m:r>
                        </m:sub>
                      </m:sSub>
                    </m:oMath>
                  </m:oMathPara>
                </a14:m>
                <a:endParaRPr lang="ko-KR" alt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ED5985-B8B2-DB8C-09B3-660776AC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830" y="4433468"/>
                <a:ext cx="156381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735AC8-03D9-C786-60CC-23480396E53D}"/>
                  </a:ext>
                </a:extLst>
              </p:cNvPr>
              <p:cNvSpPr txBox="1"/>
              <p:nvPr/>
            </p:nvSpPr>
            <p:spPr>
              <a:xfrm>
                <a:off x="7142720" y="3868918"/>
                <a:ext cx="1026990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𝐺𝑇</m:t>
                          </m:r>
                        </m:sub>
                      </m:sSub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𝑚𝑜𝑡𝑖𝑜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𝐺𝑇</m:t>
                          </m:r>
                        </m:sub>
                      </m:sSub>
                    </m:oMath>
                  </m:oMathPara>
                </a14:m>
                <a:endParaRPr lang="ko-KR" alt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735AC8-03D9-C786-60CC-23480396E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720" y="3868918"/>
                <a:ext cx="1026990" cy="276999"/>
              </a:xfrm>
              <a:prstGeom prst="rect">
                <a:avLst/>
              </a:prstGeom>
              <a:blipFill>
                <a:blip r:embed="rId7"/>
                <a:stretch>
                  <a:fillRect l="-5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26D57A32-EA01-68FA-0609-51990CDC0A26}"/>
              </a:ext>
            </a:extLst>
          </p:cNvPr>
          <p:cNvSpPr txBox="1"/>
          <p:nvPr/>
        </p:nvSpPr>
        <p:spPr>
          <a:xfrm>
            <a:off x="8609326" y="4122812"/>
            <a:ext cx="712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 b="0" dirty="0">
                <a:solidFill>
                  <a:schemeClr val="tx1"/>
                </a:solidFill>
              </a:rPr>
              <a:t>LOSS_</a:t>
            </a:r>
          </a:p>
          <a:p>
            <a:pPr algn="ctr" latinLnBrk="1"/>
            <a:r>
              <a:rPr lang="en-US" altLang="ko-KR" sz="1200" b="0" dirty="0">
                <a:solidFill>
                  <a:schemeClr val="tx1"/>
                </a:solidFill>
              </a:rPr>
              <a:t>MORAI</a:t>
            </a:r>
            <a:endParaRPr lang="ko-KR" altLang="en-US" sz="1200" b="0" dirty="0">
              <a:solidFill>
                <a:schemeClr val="tx1"/>
              </a:solidFill>
            </a:endParaRPr>
          </a:p>
        </p:txBody>
      </p: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FC740C51-0447-DD98-6650-6F89C651B957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8169710" y="4007418"/>
            <a:ext cx="439616" cy="3462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16570FEB-B2C6-4755-AEC7-F71E1F047F2E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8172641" y="4353645"/>
            <a:ext cx="436685" cy="2183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1E356A4B-1C85-3B80-50C2-44D0257444FF}"/>
                  </a:ext>
                </a:extLst>
              </p:cNvPr>
              <p:cNvSpPr txBox="1"/>
              <p:nvPr/>
            </p:nvSpPr>
            <p:spPr>
              <a:xfrm>
                <a:off x="9321705" y="3347870"/>
                <a:ext cx="1937116" cy="3153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𝑝𝑠𝑒𝑢𝑑𝑜</m:t>
                          </m:r>
                        </m:sup>
                      </m:sSubSup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𝑚𝑜𝑡𝑖𝑜</m:t>
                      </m:r>
                      <m:sSubSup>
                        <m:sSub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𝐺𝑇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𝑝𝑠𝑒𝑢𝑑𝑜</m:t>
                          </m:r>
                        </m:sup>
                      </m:sSubSup>
                    </m:oMath>
                  </m:oMathPara>
                </a14:m>
                <a:endParaRPr lang="ko-KR" alt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54" name="TextBox 2053">
                <a:extLst>
                  <a:ext uri="{FF2B5EF4-FFF2-40B4-BE49-F238E27FC236}">
                    <a16:creationId xmlns:a16="http://schemas.microsoft.com/office/drawing/2014/main" id="{1E356A4B-1C85-3B80-50C2-44D025744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705" y="3347870"/>
                <a:ext cx="1937116" cy="3153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1" name="연결선: 구부러짐 2060">
            <a:extLst>
              <a:ext uri="{FF2B5EF4-FFF2-40B4-BE49-F238E27FC236}">
                <a16:creationId xmlns:a16="http://schemas.microsoft.com/office/drawing/2014/main" id="{FCF9684A-5897-E9BB-F56D-FE523EEE0A89}"/>
              </a:ext>
            </a:extLst>
          </p:cNvPr>
          <p:cNvCxnSpPr>
            <a:stCxn id="13" idx="2"/>
            <a:endCxn id="2054" idx="1"/>
          </p:cNvCxnSpPr>
          <p:nvPr/>
        </p:nvCxnSpPr>
        <p:spPr>
          <a:xfrm rot="16200000" flipH="1">
            <a:off x="8773612" y="2957448"/>
            <a:ext cx="561383" cy="5348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3" name="연결선: 구부러짐 2062">
            <a:extLst>
              <a:ext uri="{FF2B5EF4-FFF2-40B4-BE49-F238E27FC236}">
                <a16:creationId xmlns:a16="http://schemas.microsoft.com/office/drawing/2014/main" id="{94BD353A-C71A-C92D-9797-8EBA504575CF}"/>
              </a:ext>
            </a:extLst>
          </p:cNvPr>
          <p:cNvCxnSpPr>
            <a:cxnSpLocks/>
            <a:stCxn id="58" idx="0"/>
            <a:endCxn id="2054" idx="1"/>
          </p:cNvCxnSpPr>
          <p:nvPr/>
        </p:nvCxnSpPr>
        <p:spPr>
          <a:xfrm rot="5400000" flipH="1" flipV="1">
            <a:off x="8834975" y="3636083"/>
            <a:ext cx="617270" cy="3561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4" name="화살표: 위로 구부러짐 2063">
            <a:extLst>
              <a:ext uri="{FF2B5EF4-FFF2-40B4-BE49-F238E27FC236}">
                <a16:creationId xmlns:a16="http://schemas.microsoft.com/office/drawing/2014/main" id="{91EA5312-27E0-15BD-A80F-B7FFC1D60ADD}"/>
              </a:ext>
            </a:extLst>
          </p:cNvPr>
          <p:cNvSpPr/>
          <p:nvPr/>
        </p:nvSpPr>
        <p:spPr>
          <a:xfrm rot="11337132">
            <a:off x="9356038" y="1850373"/>
            <a:ext cx="1164229" cy="490465"/>
          </a:xfrm>
          <a:prstGeom prst="curved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F02C7944-DFE0-FAA6-3FEB-8628AAE978ED}"/>
              </a:ext>
            </a:extLst>
          </p:cNvPr>
          <p:cNvSpPr txBox="1"/>
          <p:nvPr/>
        </p:nvSpPr>
        <p:spPr>
          <a:xfrm>
            <a:off x="9014545" y="1460166"/>
            <a:ext cx="19371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 dirty="0"/>
              <a:t>Backpropagation</a:t>
            </a:r>
            <a:endParaRPr lang="ko-KR" altLang="en-US" sz="1200" b="0" dirty="0">
              <a:solidFill>
                <a:schemeClr val="tx1"/>
              </a:solidFill>
            </a:endParaRPr>
          </a:p>
        </p:txBody>
      </p:sp>
      <p:sp>
        <p:nvSpPr>
          <p:cNvPr id="2073" name="TextBox 2072">
            <a:extLst>
              <a:ext uri="{FF2B5EF4-FFF2-40B4-BE49-F238E27FC236}">
                <a16:creationId xmlns:a16="http://schemas.microsoft.com/office/drawing/2014/main" id="{45C2E375-9511-C949-1881-F198E5FFF3EB}"/>
              </a:ext>
            </a:extLst>
          </p:cNvPr>
          <p:cNvSpPr txBox="1"/>
          <p:nvPr/>
        </p:nvSpPr>
        <p:spPr>
          <a:xfrm>
            <a:off x="10137253" y="2567678"/>
            <a:ext cx="57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 b="0" dirty="0">
                <a:solidFill>
                  <a:schemeClr val="tx1"/>
                </a:solidFill>
              </a:rPr>
              <a:t>LOSS_</a:t>
            </a:r>
          </a:p>
          <a:p>
            <a:pPr algn="ctr" latinLnBrk="1"/>
            <a:r>
              <a:rPr lang="en-US" altLang="ko-KR" sz="1200" dirty="0"/>
              <a:t>REAL</a:t>
            </a:r>
            <a:endParaRPr lang="ko-KR" altLang="en-US" sz="1200" b="0" dirty="0">
              <a:solidFill>
                <a:schemeClr val="tx1"/>
              </a:solidFill>
            </a:endParaRPr>
          </a:p>
        </p:txBody>
      </p:sp>
      <p:cxnSp>
        <p:nvCxnSpPr>
          <p:cNvPr id="2075" name="직선 화살표 연결선 2074">
            <a:extLst>
              <a:ext uri="{FF2B5EF4-FFF2-40B4-BE49-F238E27FC236}">
                <a16:creationId xmlns:a16="http://schemas.microsoft.com/office/drawing/2014/main" id="{3E5AEDD5-83DF-7211-6434-8DDEA59726FD}"/>
              </a:ext>
            </a:extLst>
          </p:cNvPr>
          <p:cNvCxnSpPr>
            <a:cxnSpLocks/>
          </p:cNvCxnSpPr>
          <p:nvPr/>
        </p:nvCxnSpPr>
        <p:spPr>
          <a:xfrm>
            <a:off x="9568806" y="2792989"/>
            <a:ext cx="5684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8" name="연결선: 꺾임 2077">
            <a:extLst>
              <a:ext uri="{FF2B5EF4-FFF2-40B4-BE49-F238E27FC236}">
                <a16:creationId xmlns:a16="http://schemas.microsoft.com/office/drawing/2014/main" id="{7D6BCEF1-B4BD-C266-EE93-3D65B643AB52}"/>
              </a:ext>
            </a:extLst>
          </p:cNvPr>
          <p:cNvCxnSpPr>
            <a:stCxn id="2054" idx="0"/>
            <a:endCxn id="2073" idx="2"/>
          </p:cNvCxnSpPr>
          <p:nvPr/>
        </p:nvCxnSpPr>
        <p:spPr>
          <a:xfrm rot="5400000" flipH="1" flipV="1">
            <a:off x="10197798" y="3121809"/>
            <a:ext cx="318527" cy="133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0" name="사각형: 둥근 모서리 2089">
            <a:extLst>
              <a:ext uri="{FF2B5EF4-FFF2-40B4-BE49-F238E27FC236}">
                <a16:creationId xmlns:a16="http://schemas.microsoft.com/office/drawing/2014/main" id="{77FAF525-3FF5-80D8-7C99-45302DA176BD}"/>
              </a:ext>
            </a:extLst>
          </p:cNvPr>
          <p:cNvSpPr/>
          <p:nvPr/>
        </p:nvSpPr>
        <p:spPr>
          <a:xfrm>
            <a:off x="1576239" y="5451104"/>
            <a:ext cx="9472762" cy="9248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저자유도의 </a:t>
            </a:r>
            <a:r>
              <a:rPr lang="en-US" altLang="ko-KR" sz="1400" dirty="0">
                <a:solidFill>
                  <a:schemeClr val="tx1"/>
                </a:solidFill>
              </a:rPr>
              <a:t>dynamics</a:t>
            </a:r>
            <a:r>
              <a:rPr lang="ko-KR" altLang="en-US" sz="1400" dirty="0">
                <a:solidFill>
                  <a:schemeClr val="tx1"/>
                </a:solidFill>
              </a:rPr>
              <a:t>모델이라고 할지라도 고도의물리엔진과 경향성은 유사할 수 밖에 없음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MORAI SIM</a:t>
            </a:r>
            <a:r>
              <a:rPr lang="ko-KR" altLang="en-US" sz="1400" dirty="0">
                <a:solidFill>
                  <a:schemeClr val="tx1"/>
                </a:solidFill>
              </a:rPr>
              <a:t>에서 측정된 </a:t>
            </a:r>
            <a:r>
              <a:rPr lang="en-US" altLang="ko-KR" sz="1400" dirty="0">
                <a:solidFill>
                  <a:schemeClr val="tx1"/>
                </a:solidFill>
              </a:rPr>
              <a:t>LOSS</a:t>
            </a:r>
            <a:r>
              <a:rPr lang="ko-KR" altLang="en-US" sz="1400" dirty="0">
                <a:solidFill>
                  <a:schemeClr val="tx1"/>
                </a:solidFill>
              </a:rPr>
              <a:t>를 바탕으로 </a:t>
            </a:r>
            <a:r>
              <a:rPr lang="en-US" altLang="ko-KR" sz="1400" dirty="0">
                <a:solidFill>
                  <a:schemeClr val="tx1"/>
                </a:solidFill>
              </a:rPr>
              <a:t>Pseudo Label</a:t>
            </a:r>
            <a:r>
              <a:rPr lang="ko-KR" altLang="en-US" sz="1400" dirty="0">
                <a:solidFill>
                  <a:schemeClr val="tx1"/>
                </a:solidFill>
              </a:rPr>
              <a:t>을 생성하여 </a:t>
            </a:r>
            <a:r>
              <a:rPr lang="en-US" altLang="ko-KR" sz="1400" dirty="0">
                <a:solidFill>
                  <a:schemeClr val="tx1"/>
                </a:solidFill>
              </a:rPr>
              <a:t>backprop</a:t>
            </a:r>
            <a:r>
              <a:rPr lang="ko-KR" altLang="en-US" sz="1400" dirty="0">
                <a:solidFill>
                  <a:schemeClr val="tx1"/>
                </a:solidFill>
              </a:rPr>
              <a:t>을 진행함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이때 </a:t>
            </a:r>
            <a:r>
              <a:rPr lang="en-US" altLang="ko-KR" sz="1400" dirty="0">
                <a:solidFill>
                  <a:schemeClr val="tx1"/>
                </a:solidFill>
              </a:rPr>
              <a:t>Foundation Model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freeze</a:t>
            </a:r>
            <a:r>
              <a:rPr lang="ko-KR" altLang="en-US" sz="1400" dirty="0">
                <a:solidFill>
                  <a:schemeClr val="tx1"/>
                </a:solidFill>
              </a:rPr>
              <a:t>하고 </a:t>
            </a:r>
            <a:r>
              <a:rPr lang="en-US" altLang="ko-KR" sz="1400" dirty="0">
                <a:solidFill>
                  <a:schemeClr val="tx1"/>
                </a:solidFill>
              </a:rPr>
              <a:t>tailoring module</a:t>
            </a:r>
            <a:r>
              <a:rPr lang="ko-KR" altLang="en-US" sz="1400" dirty="0">
                <a:solidFill>
                  <a:schemeClr val="tx1"/>
                </a:solidFill>
              </a:rPr>
              <a:t>이 업데이트 됨</a:t>
            </a:r>
          </a:p>
        </p:txBody>
      </p:sp>
      <p:sp>
        <p:nvSpPr>
          <p:cNvPr id="2091" name="직사각형 2090">
            <a:extLst>
              <a:ext uri="{FF2B5EF4-FFF2-40B4-BE49-F238E27FC236}">
                <a16:creationId xmlns:a16="http://schemas.microsoft.com/office/drawing/2014/main" id="{E170405A-1185-92AF-73BB-F64EDB31B928}"/>
              </a:ext>
            </a:extLst>
          </p:cNvPr>
          <p:cNvSpPr/>
          <p:nvPr/>
        </p:nvSpPr>
        <p:spPr>
          <a:xfrm>
            <a:off x="884035" y="2531810"/>
            <a:ext cx="1676400" cy="5334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33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AB5D3-E47F-B105-0451-1D526660C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3EAA48-D149-56E1-DD70-FE0B594C37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8146" y="6533644"/>
            <a:ext cx="1219200" cy="1816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671FF8A9-2BBB-D639-B20B-886049CC858D}"/>
              </a:ext>
            </a:extLst>
          </p:cNvPr>
          <p:cNvSpPr txBox="1">
            <a:spLocks/>
          </p:cNvSpPr>
          <p:nvPr/>
        </p:nvSpPr>
        <p:spPr>
          <a:xfrm>
            <a:off x="685800" y="688038"/>
            <a:ext cx="10795000" cy="32743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00CCBC"/>
                </a:solidFill>
                <a:latin typeface="Calibri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AutoNum type="arabicPlain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AI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기반 차량 동역학 모델 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Tx/>
              <a:buAutoNum type="arabicPlain"/>
            </a:pPr>
            <a:r>
              <a:rPr lang="ko-KR" altLang="en-US" sz="2400" dirty="0">
                <a:latin typeface="+mn-ea"/>
              </a:rPr>
              <a:t>차량 </a:t>
            </a:r>
            <a:r>
              <a:rPr lang="ko-KR" altLang="en-US" sz="2400" dirty="0" err="1">
                <a:latin typeface="+mn-ea"/>
              </a:rPr>
              <a:t>다이나믹스</a:t>
            </a:r>
            <a:r>
              <a:rPr lang="ko-KR" altLang="en-US" sz="2400" dirty="0">
                <a:latin typeface="+mn-ea"/>
              </a:rPr>
              <a:t> 정합성 검증</a:t>
            </a:r>
            <a:endParaRPr lang="en-US" altLang="ko-KR" sz="24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A1F37C-8A50-D59D-A0E0-2C0D88A6BA4E}"/>
              </a:ext>
            </a:extLst>
          </p:cNvPr>
          <p:cNvGrpSpPr/>
          <p:nvPr/>
        </p:nvGrpSpPr>
        <p:grpSpPr>
          <a:xfrm>
            <a:off x="5486400" y="1418561"/>
            <a:ext cx="329916" cy="329916"/>
            <a:chOff x="8748396" y="656203"/>
            <a:chExt cx="383845" cy="38384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ED316A-799C-A2DC-5681-CCDBFEF55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9716" y="732877"/>
              <a:ext cx="281205" cy="230496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35D1C68-AFE9-6894-2A10-8BC5DC13AC01}"/>
                </a:ext>
              </a:extLst>
            </p:cNvPr>
            <p:cNvSpPr/>
            <p:nvPr/>
          </p:nvSpPr>
          <p:spPr>
            <a:xfrm>
              <a:off x="8748396" y="656203"/>
              <a:ext cx="383845" cy="383845"/>
            </a:xfrm>
            <a:prstGeom prst="ellipse">
              <a:avLst/>
            </a:prstGeom>
            <a:noFill/>
            <a:ln w="28575">
              <a:solidFill>
                <a:srgbClr val="00CC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326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94631-3316-66E1-639E-B3853AC0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06318-21EB-E6E7-4BAC-691CAA31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차량 </a:t>
            </a:r>
            <a:r>
              <a:rPr lang="ko-KR" altLang="en-US" dirty="0" err="1">
                <a:latin typeface="+mn-lt"/>
                <a:ea typeface="+mj-ea"/>
              </a:rPr>
              <a:t>다이나믹스</a:t>
            </a:r>
            <a:r>
              <a:rPr lang="ko-KR" altLang="en-US" dirty="0">
                <a:latin typeface="+mn-lt"/>
                <a:ea typeface="+mj-ea"/>
              </a:rPr>
              <a:t> 정합성 검증 시나리오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 err="1">
                <a:latin typeface="+mn-lt"/>
                <a:ea typeface="+mj-ea"/>
              </a:rPr>
              <a:t>종방향</a:t>
            </a:r>
            <a:r>
              <a:rPr lang="ko-KR" altLang="en-US" dirty="0">
                <a:latin typeface="+mn-lt"/>
                <a:ea typeface="+mj-ea"/>
              </a:rPr>
              <a:t> 거동 테스트 시나리오</a:t>
            </a:r>
            <a:endParaRPr lang="en-US" altLang="ko-KR" dirty="0">
              <a:latin typeface="+mn-lt"/>
              <a:ea typeface="+mj-ea"/>
            </a:endParaRPr>
          </a:p>
          <a:p>
            <a:pPr lvl="2"/>
            <a:r>
              <a:rPr lang="en-US" altLang="ko-KR" dirty="0">
                <a:latin typeface="+mn-lt"/>
                <a:ea typeface="+mj-ea"/>
              </a:rPr>
              <a:t>ISO 14512 : </a:t>
            </a:r>
            <a:r>
              <a:rPr lang="en-US" altLang="ko-KR" dirty="0"/>
              <a:t>Straight-ahead braking on surfaces with split coefficient of friction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>
                <a:latin typeface="+mn-lt"/>
                <a:ea typeface="+mj-ea"/>
              </a:rPr>
              <a:t>기준 제동 속도</a:t>
            </a:r>
            <a:endParaRPr lang="en-US" altLang="ko-KR" dirty="0">
              <a:latin typeface="+mn-lt"/>
              <a:ea typeface="+mj-ea"/>
            </a:endParaRPr>
          </a:p>
          <a:p>
            <a:pPr lvl="2"/>
            <a:r>
              <a:rPr lang="en-US" altLang="ko-KR" dirty="0"/>
              <a:t>13.89mps -&gt; 0.0mps</a:t>
            </a:r>
          </a:p>
          <a:p>
            <a:pPr marL="365760" lvl="1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AC581-A691-EF97-530B-CBDC04DE2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59056283-990F-A10C-2FBC-6CBF69DD2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E2A1D46-30EA-B545-AA87-71215FFD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차량 </a:t>
            </a:r>
            <a:r>
              <a:rPr lang="ko-KR" altLang="en-US" sz="2000" dirty="0" err="1">
                <a:latin typeface="+mn-ea"/>
              </a:rPr>
              <a:t>다이나믹스</a:t>
            </a:r>
            <a:r>
              <a:rPr lang="ko-KR" altLang="en-US" sz="2000" dirty="0">
                <a:latin typeface="+mn-ea"/>
              </a:rPr>
              <a:t> 정합성 검증</a:t>
            </a:r>
            <a:endParaRPr lang="en-US" altLang="ko-KR" dirty="0"/>
          </a:p>
        </p:txBody>
      </p:sp>
      <p:pic>
        <p:nvPicPr>
          <p:cNvPr id="2" name="IMG_0714">
            <a:hlinkClick r:id="" action="ppaction://media"/>
            <a:extLst>
              <a:ext uri="{FF2B5EF4-FFF2-40B4-BE49-F238E27FC236}">
                <a16:creationId xmlns:a16="http://schemas.microsoft.com/office/drawing/2014/main" id="{8022DC54-895C-05F1-FA44-1649F65E8F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3400" y="2438400"/>
            <a:ext cx="6858000" cy="38859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DBCD0D-0A2F-6AC1-D1D2-C5802C8E1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2438401"/>
            <a:ext cx="2621892" cy="3885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150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08A04-E709-51A7-2B1E-CC40A9C0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6105C-B273-0384-0688-BC57AE55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j-ea"/>
              </a:rPr>
              <a:t>차량 </a:t>
            </a:r>
            <a:r>
              <a:rPr lang="ko-KR" altLang="en-US" dirty="0" err="1">
                <a:latin typeface="+mn-lt"/>
                <a:ea typeface="+mj-ea"/>
              </a:rPr>
              <a:t>다이나믹스</a:t>
            </a:r>
            <a:r>
              <a:rPr lang="ko-KR" altLang="en-US" dirty="0">
                <a:latin typeface="+mn-lt"/>
                <a:ea typeface="+mj-ea"/>
              </a:rPr>
              <a:t> 정합성 검증 데이터</a:t>
            </a:r>
            <a:endParaRPr lang="en-US" altLang="ko-KR" dirty="0">
              <a:latin typeface="+mn-lt"/>
              <a:ea typeface="+mj-ea"/>
            </a:endParaRPr>
          </a:p>
          <a:p>
            <a:pPr lvl="1"/>
            <a:r>
              <a:rPr lang="ko-KR" altLang="en-US" dirty="0"/>
              <a:t>모하비 실측 데이터</a:t>
            </a:r>
            <a:endParaRPr lang="en-US" altLang="ko-KR" dirty="0"/>
          </a:p>
          <a:p>
            <a:pPr lvl="2"/>
            <a:r>
              <a:rPr lang="en-US" altLang="ko-KR" dirty="0"/>
              <a:t>KIMM</a:t>
            </a:r>
            <a:r>
              <a:rPr lang="ko-KR" altLang="en-US" dirty="0"/>
              <a:t> 장비를 통한 모하비 차량 거동 데이터</a:t>
            </a:r>
            <a:endParaRPr lang="en-US" altLang="ko-KR" dirty="0"/>
          </a:p>
          <a:p>
            <a:pPr lvl="2"/>
            <a:r>
              <a:rPr lang="ko-KR" altLang="en-US" dirty="0"/>
              <a:t>데이터 변환 프로그램을 통한 </a:t>
            </a:r>
            <a:r>
              <a:rPr lang="en-US" altLang="ko-KR" dirty="0"/>
              <a:t>CSV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/>
            <a:r>
              <a:rPr lang="ko-KR" altLang="en-US" dirty="0"/>
              <a:t>차량 </a:t>
            </a:r>
            <a:r>
              <a:rPr lang="ko-KR" altLang="en-US" dirty="0" err="1"/>
              <a:t>다이나믹스</a:t>
            </a:r>
            <a:r>
              <a:rPr lang="ko-KR" altLang="en-US" dirty="0"/>
              <a:t> 정합성 검증 시 </a:t>
            </a:r>
            <a:r>
              <a:rPr lang="en-US" altLang="ko-KR" dirty="0"/>
              <a:t>Truth data</a:t>
            </a:r>
            <a:r>
              <a:rPr lang="ko-KR" altLang="en-US" dirty="0"/>
              <a:t>로 사용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7A3C7-9E7B-424F-6F94-37D13FCCE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14B0602-95C4-58D3-05F5-AA4F566B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236B35A-A070-5A0A-C95E-1D8956AE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차량 </a:t>
            </a:r>
            <a:r>
              <a:rPr lang="ko-KR" altLang="en-US" sz="2000" dirty="0" err="1">
                <a:latin typeface="+mn-ea"/>
              </a:rPr>
              <a:t>다이나믹스</a:t>
            </a:r>
            <a:r>
              <a:rPr lang="ko-KR" altLang="en-US" sz="2000" dirty="0">
                <a:latin typeface="+mn-ea"/>
              </a:rPr>
              <a:t> 정합성 검증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CA995F-9688-5235-00DE-167AE0932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58" y="2807536"/>
            <a:ext cx="4343400" cy="23200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C22D9C-3F5A-86D9-34E1-3CAA9F9CF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9" t="42468" r="70583" b="46340"/>
          <a:stretch/>
        </p:blipFill>
        <p:spPr>
          <a:xfrm>
            <a:off x="5964280" y="2807536"/>
            <a:ext cx="989332" cy="10585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9BA7A4-6D98-2361-B822-073225374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280" y="3946428"/>
            <a:ext cx="989332" cy="1181201"/>
          </a:xfrm>
          <a:prstGeom prst="rect">
            <a:avLst/>
          </a:prstGeom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3265A34F-2D33-0A58-0045-58D1CBAD10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548182"/>
              </p:ext>
            </p:extLst>
          </p:nvPr>
        </p:nvGraphicFramePr>
        <p:xfrm>
          <a:off x="7633459" y="3057605"/>
          <a:ext cx="4493895" cy="72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6" imgW="3209880" imgH="514350" progId="Package">
                  <p:embed/>
                </p:oleObj>
              </mc:Choice>
              <mc:Fallback>
                <p:oleObj name="포장기 셸 개체" showAsIcon="1" r:id="rId6" imgW="3209880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33459" y="3057605"/>
                        <a:ext cx="4493895" cy="720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0A4A85BB-6E29-AA48-B101-57D6B9547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322162"/>
              </p:ext>
            </p:extLst>
          </p:nvPr>
        </p:nvGraphicFramePr>
        <p:xfrm>
          <a:off x="9275659" y="4107118"/>
          <a:ext cx="1209495" cy="1020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8" imgW="914400" imgH="771525" progId="Excel.SheetMacroEnabled.12">
                  <p:embed/>
                </p:oleObj>
              </mc:Choice>
              <mc:Fallback>
                <p:oleObj name="Macro-Enabled Worksheet" showAsIcon="1" r:id="rId8" imgW="914400" imgH="77152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75659" y="4107118"/>
                        <a:ext cx="1209495" cy="1020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1CC285DB-EF25-8F41-9267-CCB69E3715E8}"/>
              </a:ext>
            </a:extLst>
          </p:cNvPr>
          <p:cNvSpPr/>
          <p:nvPr/>
        </p:nvSpPr>
        <p:spPr>
          <a:xfrm rot="5400000">
            <a:off x="4635959" y="3822727"/>
            <a:ext cx="1676400" cy="28971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1ECA3CF4-9FE5-D1C0-E06F-8BB572E92204}"/>
              </a:ext>
            </a:extLst>
          </p:cNvPr>
          <p:cNvSpPr/>
          <p:nvPr/>
        </p:nvSpPr>
        <p:spPr>
          <a:xfrm rot="5400000">
            <a:off x="6650404" y="3822727"/>
            <a:ext cx="1676400" cy="28971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37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L Theme - Official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VDC Lab Theme - Official</Template>
  <TotalTime>61645</TotalTime>
  <Words>690</Words>
  <Application>Microsoft Office PowerPoint</Application>
  <PresentationFormat>와이드스크린</PresentationFormat>
  <Paragraphs>278</Paragraphs>
  <Slides>13</Slides>
  <Notes>9</Notes>
  <HiddenSlides>0</HiddenSlides>
  <MMClips>3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굴림</vt:lpstr>
      <vt:lpstr>나눔바른고딕</vt:lpstr>
      <vt:lpstr>맑은 고딕 (본문)</vt:lpstr>
      <vt:lpstr>Arial</vt:lpstr>
      <vt:lpstr>Calibri</vt:lpstr>
      <vt:lpstr>Cambria Math</vt:lpstr>
      <vt:lpstr>Courier New</vt:lpstr>
      <vt:lpstr>Wingdings</vt:lpstr>
      <vt:lpstr>Wingdings 2</vt:lpstr>
      <vt:lpstr>ASL Theme - Official</vt:lpstr>
      <vt:lpstr>포장기 셸 개체</vt:lpstr>
      <vt:lpstr>Macro-Enabled Worksheet</vt:lpstr>
      <vt:lpstr>PowerPoint 프레젠테이션</vt:lpstr>
      <vt:lpstr>PowerPoint 프레젠테이션</vt:lpstr>
      <vt:lpstr>동역학 파라미터 추출 네트워크</vt:lpstr>
      <vt:lpstr>동역학 파라미터 추출 네트워크</vt:lpstr>
      <vt:lpstr>동역학 파라미터 추출 네트워크</vt:lpstr>
      <vt:lpstr>동역학 파라미터 추출 pipeline</vt:lpstr>
      <vt:lpstr>PowerPoint 프레젠테이션</vt:lpstr>
      <vt:lpstr>차량 다이나믹스 정합성 검증</vt:lpstr>
      <vt:lpstr>차량 다이나믹스 정합성 검증</vt:lpstr>
      <vt:lpstr>차량 다이나믹스 정합성 검증</vt:lpstr>
      <vt:lpstr>차량 다이나믹스 정합성 검증</vt:lpstr>
      <vt:lpstr>차량 다이나믹스 정합성 검증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Extended Single Particle Model (ESPM)</dc:title>
  <dc:creator>Kemper</dc:creator>
  <cp:lastModifiedBy>형석 전</cp:lastModifiedBy>
  <cp:revision>2024</cp:revision>
  <cp:lastPrinted>2015-04-12T18:09:48Z</cp:lastPrinted>
  <dcterms:created xsi:type="dcterms:W3CDTF">2006-08-16T00:00:00Z</dcterms:created>
  <dcterms:modified xsi:type="dcterms:W3CDTF">2025-02-05T20:26:05Z</dcterms:modified>
</cp:coreProperties>
</file>